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5" r:id="rId3"/>
    <p:sldId id="281" r:id="rId5"/>
    <p:sldId id="267" r:id="rId6"/>
    <p:sldId id="269" r:id="rId7"/>
    <p:sldId id="270" r:id="rId8"/>
    <p:sldId id="273" r:id="rId9"/>
    <p:sldId id="266" r:id="rId10"/>
    <p:sldId id="257" r:id="rId11"/>
    <p:sldId id="259" r:id="rId12"/>
    <p:sldId id="264" r:id="rId13"/>
    <p:sldId id="263" r:id="rId14"/>
    <p:sldId id="261" r:id="rId15"/>
    <p:sldId id="272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CB6"/>
    <a:srgbClr val="DC6D57"/>
    <a:srgbClr val="FFFFFF"/>
    <a:srgbClr val="CD9B82"/>
    <a:srgbClr val="F4F9F2"/>
    <a:srgbClr val="B1E1BB"/>
    <a:srgbClr val="42A6CA"/>
    <a:srgbClr val="084482"/>
    <a:srgbClr val="422C39"/>
    <a:srgbClr val="437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1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2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282D9-EEE0-4485-B2CB-95A395AFF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5F46C-BE5D-45DE-B5E0-7F5160A09C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png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35" Type="http://schemas.openxmlformats.org/officeDocument/2006/relationships/slideLayout" Target="../slideLayouts/slideLayout1.xml"/><Relationship Id="rId34" Type="http://schemas.openxmlformats.org/officeDocument/2006/relationships/image" Target="../media/image53.jpeg"/><Relationship Id="rId33" Type="http://schemas.openxmlformats.org/officeDocument/2006/relationships/image" Target="../media/image52.jpeg"/><Relationship Id="rId32" Type="http://schemas.microsoft.com/office/2007/relationships/hdphoto" Target="../media/image51.wdp"/><Relationship Id="rId31" Type="http://schemas.openxmlformats.org/officeDocument/2006/relationships/image" Target="../media/image50.png"/><Relationship Id="rId30" Type="http://schemas.microsoft.com/office/2007/relationships/hdphoto" Target="../media/image49.wdp"/><Relationship Id="rId3" Type="http://schemas.openxmlformats.org/officeDocument/2006/relationships/image" Target="../media/image27.jpeg"/><Relationship Id="rId29" Type="http://schemas.openxmlformats.org/officeDocument/2006/relationships/image" Target="../media/image48.png"/><Relationship Id="rId28" Type="http://schemas.openxmlformats.org/officeDocument/2006/relationships/image" Target="../media/image47.jpeg"/><Relationship Id="rId27" Type="http://schemas.openxmlformats.org/officeDocument/2006/relationships/image" Target="../media/image46.jpeg"/><Relationship Id="rId26" Type="http://schemas.microsoft.com/office/2007/relationships/hdphoto" Target="../media/image45.wdp"/><Relationship Id="rId25" Type="http://schemas.openxmlformats.org/officeDocument/2006/relationships/image" Target="../media/image44.png"/><Relationship Id="rId24" Type="http://schemas.openxmlformats.org/officeDocument/2006/relationships/image" Target="../media/image43.jpeg"/><Relationship Id="rId23" Type="http://schemas.openxmlformats.org/officeDocument/2006/relationships/image" Target="../media/image42.png"/><Relationship Id="rId22" Type="http://schemas.microsoft.com/office/2007/relationships/hdphoto" Target="../media/image41.wdp"/><Relationship Id="rId21" Type="http://schemas.openxmlformats.org/officeDocument/2006/relationships/image" Target="../media/image40.png"/><Relationship Id="rId20" Type="http://schemas.openxmlformats.org/officeDocument/2006/relationships/image" Target="../media/image39.jpeg"/><Relationship Id="rId2" Type="http://schemas.openxmlformats.org/officeDocument/2006/relationships/image" Target="../media/image26.jpeg"/><Relationship Id="rId19" Type="http://schemas.openxmlformats.org/officeDocument/2006/relationships/image" Target="../media/image38.png"/><Relationship Id="rId18" Type="http://schemas.openxmlformats.org/officeDocument/2006/relationships/image" Target="../media/image37.png"/><Relationship Id="rId17" Type="http://schemas.microsoft.com/office/2007/relationships/hdphoto" Target="../media/image13.wdp"/><Relationship Id="rId16" Type="http://schemas.openxmlformats.org/officeDocument/2006/relationships/image" Target="../media/image12.png"/><Relationship Id="rId15" Type="http://schemas.openxmlformats.org/officeDocument/2006/relationships/image" Target="../media/image25.png"/><Relationship Id="rId14" Type="http://schemas.openxmlformats.org/officeDocument/2006/relationships/image" Target="../media/image36.jpeg"/><Relationship Id="rId13" Type="http://schemas.openxmlformats.org/officeDocument/2006/relationships/image" Target="../media/image35.png"/><Relationship Id="rId12" Type="http://schemas.openxmlformats.org/officeDocument/2006/relationships/image" Target="../media/image34.jpeg"/><Relationship Id="rId11" Type="http://schemas.microsoft.com/office/2007/relationships/hdphoto" Target="../media/image33.wdp"/><Relationship Id="rId10" Type="http://schemas.openxmlformats.org/officeDocument/2006/relationships/image" Target="../media/image32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9" Type="http://schemas.openxmlformats.org/officeDocument/2006/relationships/tags" Target="../tags/tag115.xml"/><Relationship Id="rId18" Type="http://schemas.openxmlformats.org/officeDocument/2006/relationships/tags" Target="../tags/tag114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tags" Target="../tags/tag111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9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image" Target="../media/image6.jpeg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50.xml"/><Relationship Id="rId32" Type="http://schemas.openxmlformats.org/officeDocument/2006/relationships/tags" Target="../tags/tag49.xml"/><Relationship Id="rId31" Type="http://schemas.openxmlformats.org/officeDocument/2006/relationships/tags" Target="../tags/tag48.xml"/><Relationship Id="rId30" Type="http://schemas.openxmlformats.org/officeDocument/2006/relationships/tags" Target="../tags/tag47.xml"/><Relationship Id="rId3" Type="http://schemas.openxmlformats.org/officeDocument/2006/relationships/tags" Target="../tags/tag20.xml"/><Relationship Id="rId29" Type="http://schemas.openxmlformats.org/officeDocument/2006/relationships/tags" Target="../tags/tag46.xml"/><Relationship Id="rId28" Type="http://schemas.openxmlformats.org/officeDocument/2006/relationships/tags" Target="../tags/tag45.xml"/><Relationship Id="rId27" Type="http://schemas.openxmlformats.org/officeDocument/2006/relationships/tags" Target="../tags/tag44.xml"/><Relationship Id="rId26" Type="http://schemas.openxmlformats.org/officeDocument/2006/relationships/tags" Target="../tags/tag43.xml"/><Relationship Id="rId25" Type="http://schemas.openxmlformats.org/officeDocument/2006/relationships/tags" Target="../tags/tag42.xml"/><Relationship Id="rId24" Type="http://schemas.openxmlformats.org/officeDocument/2006/relationships/tags" Target="../tags/tag41.xml"/><Relationship Id="rId23" Type="http://schemas.openxmlformats.org/officeDocument/2006/relationships/tags" Target="../tags/tag40.xml"/><Relationship Id="rId22" Type="http://schemas.openxmlformats.org/officeDocument/2006/relationships/tags" Target="../tags/tag39.xml"/><Relationship Id="rId21" Type="http://schemas.openxmlformats.org/officeDocument/2006/relationships/tags" Target="../tags/tag38.xml"/><Relationship Id="rId20" Type="http://schemas.openxmlformats.org/officeDocument/2006/relationships/tags" Target="../tags/tag37.xml"/><Relationship Id="rId2" Type="http://schemas.openxmlformats.org/officeDocument/2006/relationships/tags" Target="../tags/tag19.xml"/><Relationship Id="rId19" Type="http://schemas.openxmlformats.org/officeDocument/2006/relationships/tags" Target="../tags/tag36.xml"/><Relationship Id="rId18" Type="http://schemas.openxmlformats.org/officeDocument/2006/relationships/tags" Target="../tags/tag35.xml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0.xml"/><Relationship Id="rId1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96.xml"/><Relationship Id="rId25" Type="http://schemas.openxmlformats.org/officeDocument/2006/relationships/tags" Target="../tags/tag95.xml"/><Relationship Id="rId24" Type="http://schemas.openxmlformats.org/officeDocument/2006/relationships/tags" Target="../tags/tag94.xml"/><Relationship Id="rId23" Type="http://schemas.openxmlformats.org/officeDocument/2006/relationships/tags" Target="../tags/tag93.xml"/><Relationship Id="rId22" Type="http://schemas.openxmlformats.org/officeDocument/2006/relationships/tags" Target="../tags/tag92.xml"/><Relationship Id="rId21" Type="http://schemas.openxmlformats.org/officeDocument/2006/relationships/tags" Target="../tags/tag91.xml"/><Relationship Id="rId20" Type="http://schemas.openxmlformats.org/officeDocument/2006/relationships/tags" Target="../tags/tag90.xml"/><Relationship Id="rId2" Type="http://schemas.openxmlformats.org/officeDocument/2006/relationships/tags" Target="../tags/tag72.xml"/><Relationship Id="rId19" Type="http://schemas.openxmlformats.org/officeDocument/2006/relationships/tags" Target="../tags/tag89.xml"/><Relationship Id="rId18" Type="http://schemas.openxmlformats.org/officeDocument/2006/relationships/tags" Target="../tags/tag88.xml"/><Relationship Id="rId17" Type="http://schemas.openxmlformats.org/officeDocument/2006/relationships/tags" Target="../tags/tag87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5.png"/><Relationship Id="rId16" Type="http://schemas.openxmlformats.org/officeDocument/2006/relationships/image" Target="../media/image24.jpe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image" Target="../media/image21.jpeg"/><Relationship Id="rId12" Type="http://schemas.microsoft.com/office/2007/relationships/hdphoto" Target="../media/image20.wdp"/><Relationship Id="rId11" Type="http://schemas.openxmlformats.org/officeDocument/2006/relationships/image" Target="../media/image19.png"/><Relationship Id="rId10" Type="http://schemas.openxmlformats.org/officeDocument/2006/relationships/image" Target="../media/image18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34343" y="387024"/>
            <a:ext cx="692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家具与室内装饰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学术文章图表规范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924" y="1149029"/>
            <a:ext cx="1031965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文章中所有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表格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，请严格按照学术文章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三线表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制作。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表头字体：文鼎中等线；表内字体：文鼎楷体；表注：黑体；字体、图片上下左右居中；表格上下边框线加粗；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表格中的图片，每张都需命好名称，文件夹打包发送给编辑高清图。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表格中图片大小尽量相等，方便对齐。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48665" y="3566160"/>
          <a:ext cx="10403840" cy="3089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045"/>
                <a:gridCol w="3713480"/>
                <a:gridCol w="3134995"/>
                <a:gridCol w="2687320"/>
              </a:tblGrid>
              <a:tr h="3917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刘氏大宗祠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和之梁公祠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李公祠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修建时间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明永乐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13 </a:t>
                      </a:r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年开始修建，明天启、清嘉庆年间修缮。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清朝中期修建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清朝中期修建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4311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建筑规模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一路三进三开间两衬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三路一路三进三开间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一路三进三开间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algn="ctr"/>
                      <a:r>
                        <a:rPr lang="zh-TW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情况简介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逢简村目前保留最大的祠堂，目前承担顺德地区非遗展示功能，同时也是逢简村景点的重要节点。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和之梁公祠建于岭南祠堂建筑发展成熟阶段，目前承担逢简村书画院的功能。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200" kern="120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与和之梁公祠同一时间修建，目前兼具逢简村史馆的建筑功能。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noFill/>
                  </a:tcPr>
                </a:tc>
              </a:tr>
              <a:tr h="12280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现场照片</a:t>
                      </a:r>
                      <a:endParaRPr lang="zh-CN" altLang="en-US" sz="1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6516" marR="86516" marT="43258" marB="4325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516" marR="86516" marT="43258" marB="4325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516" marR="86516" marT="43258" marB="4325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516" marR="86516" marT="43258" marB="4325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1" name="图片 10" descr="图片包含 钟表, 前, 小, 监控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378" y="5691107"/>
            <a:ext cx="1277377" cy="718003"/>
          </a:xfrm>
          <a:prstGeom prst="rect">
            <a:avLst/>
          </a:prstGeom>
        </p:spPr>
      </p:pic>
      <p:pic>
        <p:nvPicPr>
          <p:cNvPr id="13" name="图片 12" descr="图片包含 建筑, 户外, 街道, 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245" y="5697660"/>
            <a:ext cx="1277377" cy="715982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pic>
        <p:nvPicPr>
          <p:cNvPr id="15" name="图片 14" descr="图片包含 建筑, 街道, 桌子, 小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9356" y="5697660"/>
            <a:ext cx="1277377" cy="711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文本框 16"/>
          <p:cNvSpPr txBox="1"/>
          <p:nvPr/>
        </p:nvSpPr>
        <p:spPr>
          <a:xfrm>
            <a:off x="748445" y="3224477"/>
            <a:ext cx="4441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</a:rPr>
              <a:t>逢简村公共建筑调查情况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0555" y="1068784"/>
            <a:ext cx="8210890" cy="5110870"/>
            <a:chOff x="1822678" y="387648"/>
            <a:chExt cx="9594622" cy="597217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822678" y="5405794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822678" y="4542406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822678" y="2941731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1822678" y="2254439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1822678" y="1578508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流程图: 对照 2"/>
            <p:cNvSpPr/>
            <p:nvPr/>
          </p:nvSpPr>
          <p:spPr>
            <a:xfrm>
              <a:off x="4535178" y="1160472"/>
              <a:ext cx="1625268" cy="5070704"/>
            </a:xfrm>
            <a:prstGeom prst="flowChartCollat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822678" y="6359823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2160571" y="4542406"/>
              <a:ext cx="83534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2160571" y="5405794"/>
              <a:ext cx="83534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160571" y="947976"/>
              <a:ext cx="83534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1904990" y="387648"/>
              <a:ext cx="1757878" cy="39560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媒介功能</a:t>
              </a:r>
              <a:endPara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7" t="3231" r="81892" b="80323"/>
            <a:stretch>
              <a:fillRect/>
            </a:stretch>
          </p:blipFill>
          <p:spPr>
            <a:xfrm>
              <a:off x="8010128" y="986077"/>
              <a:ext cx="585788" cy="5334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07" t="34166" r="53404" b="46879"/>
            <a:stretch>
              <a:fillRect/>
            </a:stretch>
          </p:blipFill>
          <p:spPr>
            <a:xfrm>
              <a:off x="7302657" y="1013394"/>
              <a:ext cx="643808" cy="510846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859295" y="1160471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社会化传播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906"/>
            <a:stretch>
              <a:fillRect/>
            </a:stretch>
          </p:blipFill>
          <p:spPr>
            <a:xfrm>
              <a:off x="7406906" y="1719717"/>
              <a:ext cx="394464" cy="45815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336" y="2378111"/>
              <a:ext cx="552448" cy="5524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0" t="27778" r="67312" b="36806"/>
            <a:stretch>
              <a:fillRect/>
            </a:stretch>
          </p:blipFill>
          <p:spPr>
            <a:xfrm>
              <a:off x="8664213" y="1814140"/>
              <a:ext cx="350803" cy="29709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337" y="3043746"/>
              <a:ext cx="504823" cy="50482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80" t="17083" r="29064" b="24861"/>
            <a:stretch>
              <a:fillRect/>
            </a:stretch>
          </p:blipFill>
          <p:spPr>
            <a:xfrm>
              <a:off x="8719328" y="1104930"/>
              <a:ext cx="430190" cy="3926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790"/>
            <a:stretch>
              <a:fillRect/>
            </a:stretch>
          </p:blipFill>
          <p:spPr>
            <a:xfrm>
              <a:off x="8616093" y="2446120"/>
              <a:ext cx="626005" cy="42632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859295" y="2491736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内容运营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1115" y="2449460"/>
              <a:ext cx="390259" cy="39025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03" r="14516"/>
            <a:stretch>
              <a:fillRect/>
            </a:stretch>
          </p:blipFill>
          <p:spPr>
            <a:xfrm>
              <a:off x="8035669" y="1735867"/>
              <a:ext cx="501146" cy="43154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0600" y="2430552"/>
              <a:ext cx="425394" cy="422008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4222" y="3138498"/>
              <a:ext cx="1184931" cy="315318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859295" y="3179028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私域流量、电商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84" t="25833" r="35905" b="47508"/>
            <a:stretch>
              <a:fillRect/>
            </a:stretch>
          </p:blipFill>
          <p:spPr>
            <a:xfrm>
              <a:off x="9466934" y="3092403"/>
              <a:ext cx="466458" cy="392142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91175" y="3097956"/>
              <a:ext cx="340683" cy="340683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1859295" y="1799474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视频、直播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986654" y="1743272"/>
              <a:ext cx="722515" cy="97104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线上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1822678" y="3665631"/>
              <a:ext cx="95946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1859295" y="3984619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品牌推广（展会）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76415" y="4881015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设计赛、主题沙龙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822678" y="5757625"/>
              <a:ext cx="1757878" cy="32368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新零售、线下门店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4986654" y="4907612"/>
              <a:ext cx="722515" cy="97104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线下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3" name="图片 122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09" t="27778" r="13000" b="36806"/>
            <a:stretch>
              <a:fillRect/>
            </a:stretch>
          </p:blipFill>
          <p:spPr>
            <a:xfrm>
              <a:off x="8995429" y="1811516"/>
              <a:ext cx="704734" cy="2970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8654" y="3873984"/>
              <a:ext cx="779708" cy="45543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3022" y="3949420"/>
              <a:ext cx="306404" cy="3478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372" y="3937906"/>
              <a:ext cx="359287" cy="359188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9" t="12079" r="2246" b="7810"/>
            <a:stretch>
              <a:fillRect/>
            </a:stretch>
          </p:blipFill>
          <p:spPr>
            <a:xfrm>
              <a:off x="10562656" y="3946519"/>
              <a:ext cx="701349" cy="35098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9495" y="3926149"/>
              <a:ext cx="370945" cy="37094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32"/>
            <a:stretch>
              <a:fillRect/>
            </a:stretch>
          </p:blipFill>
          <p:spPr>
            <a:xfrm>
              <a:off x="7406906" y="4747308"/>
              <a:ext cx="304578" cy="51905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rightnessContrast contras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81" t="10233" r="9961" b="12944"/>
            <a:stretch>
              <a:fillRect/>
            </a:stretch>
          </p:blipFill>
          <p:spPr>
            <a:xfrm>
              <a:off x="8119245" y="4865337"/>
              <a:ext cx="397672" cy="28946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7463" y="3099789"/>
              <a:ext cx="361532" cy="36153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8104" y="5566948"/>
              <a:ext cx="620534" cy="62053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9" cstate="print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0146" y="4775888"/>
              <a:ext cx="559005" cy="449824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1" cstate="print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rightnessContrast contras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15523" y="3935739"/>
              <a:ext cx="363468" cy="36346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47" t="34673" r="55625" b="33280"/>
            <a:stretch>
              <a:fillRect/>
            </a:stretch>
          </p:blipFill>
          <p:spPr>
            <a:xfrm>
              <a:off x="9824011" y="1770047"/>
              <a:ext cx="938731" cy="38440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1936" y="5659517"/>
              <a:ext cx="389435" cy="38943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8150709" y="387648"/>
              <a:ext cx="1757878" cy="39560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参与平台</a:t>
              </a:r>
              <a:endPara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822678" y="947976"/>
              <a:ext cx="959462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7130" y="948021"/>
            <a:ext cx="7590764" cy="4597219"/>
            <a:chOff x="1917130" y="948021"/>
            <a:chExt cx="8054568" cy="4878114"/>
          </a:xfrm>
        </p:grpSpPr>
        <p:sp>
          <p:nvSpPr>
            <p:cNvPr id="11" name="圆角矩形 10"/>
            <p:cNvSpPr/>
            <p:nvPr/>
          </p:nvSpPr>
          <p:spPr>
            <a:xfrm>
              <a:off x="1917130" y="1408183"/>
              <a:ext cx="2152432" cy="1096544"/>
            </a:xfrm>
            <a:prstGeom prst="roundRect">
              <a:avLst/>
            </a:prstGeom>
            <a:noFill/>
            <a:ln w="3810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14407" y="1510202"/>
              <a:ext cx="1757878" cy="39189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设计杂志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753967" y="3245488"/>
              <a:ext cx="1424042" cy="91082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家具设计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评奖机制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47656" y="4556081"/>
              <a:ext cx="1424042" cy="61234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设计批评：</a:t>
              </a:r>
              <a:endParaRPr lang="en-US" altLang="zh-CN" sz="10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评选标准</a:t>
              </a:r>
              <a:endParaRPr lang="en-US" altLang="zh-CN" sz="10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专业指导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160264" y="2522993"/>
              <a:ext cx="1424042" cy="61234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推广：</a:t>
              </a:r>
              <a:endParaRPr lang="en-US" altLang="zh-CN" sz="10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创新设计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本土化思潮</a:t>
              </a:r>
              <a:endParaRPr lang="zh-CN" altLang="en-US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205956" y="4470352"/>
              <a:ext cx="1424042" cy="78379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奖励：</a:t>
              </a:r>
              <a:endParaRPr lang="en-US" altLang="zh-CN" sz="10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权威认可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商业效果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社会影响</a:t>
              </a:r>
              <a:endParaRPr lang="zh-CN" altLang="en-US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39227" y="948021"/>
              <a:ext cx="1797609" cy="61234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举办与推广：</a:t>
              </a:r>
              <a:endParaRPr lang="en-US" altLang="zh-CN" sz="10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行业趋势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公共设计教育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152432" y="1902707"/>
              <a:ext cx="1757878" cy="45721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品牌推广部、新媒体部、编辑部</a:t>
              </a:r>
              <a:endPara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圆角右箭头 9"/>
            <p:cNvSpPr/>
            <p:nvPr/>
          </p:nvSpPr>
          <p:spPr>
            <a:xfrm rot="5400000">
              <a:off x="7688497" y="2113656"/>
              <a:ext cx="908529" cy="924365"/>
            </a:xfrm>
            <a:prstGeom prst="bentArrow">
              <a:avLst>
                <a:gd name="adj1" fmla="val 14935"/>
                <a:gd name="adj2" fmla="val 25000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917130" y="1924112"/>
              <a:ext cx="21524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圆角矩形 37"/>
            <p:cNvSpPr/>
            <p:nvPr/>
          </p:nvSpPr>
          <p:spPr>
            <a:xfrm>
              <a:off x="5338133" y="1404578"/>
              <a:ext cx="2152432" cy="1096544"/>
            </a:xfrm>
            <a:prstGeom prst="roundRect">
              <a:avLst/>
            </a:prstGeom>
            <a:noFill/>
            <a:ln w="3810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535410" y="1506597"/>
              <a:ext cx="1757878" cy="68582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受众群体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573436" y="1899102"/>
              <a:ext cx="1757878" cy="42455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设计师、学生、家具企业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just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其他：家具设计爱好者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338133" y="1920507"/>
              <a:ext cx="21524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圆角矩形 41"/>
            <p:cNvSpPr/>
            <p:nvPr/>
          </p:nvSpPr>
          <p:spPr>
            <a:xfrm>
              <a:off x="7404840" y="3138523"/>
              <a:ext cx="2152432" cy="1096544"/>
            </a:xfrm>
            <a:prstGeom prst="roundRect">
              <a:avLst/>
            </a:prstGeom>
            <a:noFill/>
            <a:ln w="3810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602118" y="3240542"/>
              <a:ext cx="1757878" cy="39189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评奖委员会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40143" y="3633047"/>
              <a:ext cx="1757878" cy="58784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设计师、批评家、协会专家、杂志编辑总监、高校教授等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7404840" y="3654451"/>
              <a:ext cx="21524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圆角矩形 45"/>
            <p:cNvSpPr/>
            <p:nvPr/>
          </p:nvSpPr>
          <p:spPr>
            <a:xfrm>
              <a:off x="5338133" y="4729591"/>
              <a:ext cx="2152432" cy="1096544"/>
            </a:xfrm>
            <a:prstGeom prst="roundRect">
              <a:avLst/>
            </a:prstGeom>
            <a:noFill/>
            <a:ln w="3810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535410" y="4831608"/>
              <a:ext cx="1757878" cy="75113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评奖对象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535410" y="5315120"/>
              <a:ext cx="1757878" cy="45721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设计师及作品、家具企业</a:t>
              </a:r>
              <a:endPara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38133" y="5245519"/>
              <a:ext cx="21524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圆角矩形 49"/>
            <p:cNvSpPr/>
            <p:nvPr/>
          </p:nvSpPr>
          <p:spPr>
            <a:xfrm>
              <a:off x="3345447" y="3135181"/>
              <a:ext cx="2152432" cy="1096544"/>
            </a:xfrm>
            <a:prstGeom prst="roundRect">
              <a:avLst/>
            </a:prstGeom>
            <a:noFill/>
            <a:ln w="3810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542724" y="3237200"/>
              <a:ext cx="1757878" cy="391899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设计作品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70937" y="3717980"/>
              <a:ext cx="1868151" cy="45721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作品外观、技术</a:t>
              </a:r>
              <a:r>
                <a:rPr lang="en-US" altLang="zh-CN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材料创新</a:t>
              </a:r>
              <a:endPara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3345447" y="3651110"/>
              <a:ext cx="21524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圆角右箭头 53"/>
            <p:cNvSpPr/>
            <p:nvPr/>
          </p:nvSpPr>
          <p:spPr>
            <a:xfrm rot="10800000">
              <a:off x="7584974" y="4468937"/>
              <a:ext cx="908529" cy="924365"/>
            </a:xfrm>
            <a:prstGeom prst="bentArrow">
              <a:avLst>
                <a:gd name="adj1" fmla="val 14935"/>
                <a:gd name="adj2" fmla="val 25000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5" name="圆角右箭头 54"/>
            <p:cNvSpPr/>
            <p:nvPr/>
          </p:nvSpPr>
          <p:spPr>
            <a:xfrm rot="16200000">
              <a:off x="4253139" y="4333074"/>
              <a:ext cx="908529" cy="924365"/>
            </a:xfrm>
            <a:prstGeom prst="bentArrow">
              <a:avLst>
                <a:gd name="adj1" fmla="val 14935"/>
                <a:gd name="adj2" fmla="val 25000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6" name="右箭头 55"/>
            <p:cNvSpPr/>
            <p:nvPr/>
          </p:nvSpPr>
          <p:spPr>
            <a:xfrm>
              <a:off x="4314363" y="1538340"/>
              <a:ext cx="879163" cy="382760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圆角右箭头 56"/>
            <p:cNvSpPr/>
            <p:nvPr/>
          </p:nvSpPr>
          <p:spPr>
            <a:xfrm>
              <a:off x="4324993" y="2062338"/>
              <a:ext cx="908529" cy="924365"/>
            </a:xfrm>
            <a:prstGeom prst="bentArrow">
              <a:avLst>
                <a:gd name="adj1" fmla="val 14935"/>
                <a:gd name="adj2" fmla="val 25000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50256" y="1602670"/>
              <a:ext cx="561272" cy="2612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Step1</a:t>
              </a:r>
              <a:endParaRPr lang="en-US" altLang="zh-CN" sz="1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680578" y="2062911"/>
              <a:ext cx="561272" cy="2612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Step2</a:t>
              </a:r>
              <a:endParaRPr lang="en-US" altLang="zh-CN" sz="1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756778" y="5024304"/>
              <a:ext cx="561272" cy="2612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Step3</a:t>
              </a:r>
              <a:endParaRPr lang="en-US" altLang="zh-CN" sz="1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652960" y="5047164"/>
              <a:ext cx="561272" cy="2612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Step4</a:t>
              </a:r>
              <a:endParaRPr lang="en-US" altLang="zh-CN" sz="1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503746" y="2206506"/>
              <a:ext cx="924367" cy="61234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组织与遴选：</a:t>
              </a:r>
              <a:endParaRPr lang="en-US" altLang="zh-CN" sz="10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跨界领域</a:t>
              </a:r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576760" y="2157633"/>
              <a:ext cx="561272" cy="2612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Step5</a:t>
              </a:r>
              <a:endParaRPr lang="en-US" altLang="zh-CN" sz="1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72985" y="876454"/>
            <a:ext cx="7089677" cy="5105091"/>
            <a:chOff x="2016999" y="280798"/>
            <a:chExt cx="8573359" cy="6173451"/>
          </a:xfrm>
        </p:grpSpPr>
        <p:sp>
          <p:nvSpPr>
            <p:cNvPr id="108" name="椭圆 107"/>
            <p:cNvSpPr/>
            <p:nvPr/>
          </p:nvSpPr>
          <p:spPr>
            <a:xfrm>
              <a:off x="2920791" y="2641498"/>
              <a:ext cx="1967430" cy="1007103"/>
            </a:xfrm>
            <a:prstGeom prst="ellipse">
              <a:avLst/>
            </a:prstGeom>
            <a:noFill/>
            <a:ln w="5715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4522585" y="5366494"/>
              <a:ext cx="343248" cy="433579"/>
            </a:xfrm>
            <a:prstGeom prst="line">
              <a:avLst/>
            </a:prstGeom>
            <a:ln w="9525">
              <a:solidFill>
                <a:srgbClr val="767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6668886" y="5414299"/>
              <a:ext cx="96947" cy="456705"/>
            </a:xfrm>
            <a:prstGeom prst="line">
              <a:avLst/>
            </a:prstGeom>
            <a:ln w="9525">
              <a:solidFill>
                <a:srgbClr val="767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>
              <a:endCxn id="82" idx="0"/>
            </p:cNvCxnSpPr>
            <p:nvPr/>
          </p:nvCxnSpPr>
          <p:spPr>
            <a:xfrm flipH="1">
              <a:off x="5594265" y="5384254"/>
              <a:ext cx="66557" cy="396085"/>
            </a:xfrm>
            <a:prstGeom prst="line">
              <a:avLst/>
            </a:prstGeom>
            <a:ln w="9525">
              <a:solidFill>
                <a:srgbClr val="767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椭圆 109"/>
            <p:cNvSpPr/>
            <p:nvPr/>
          </p:nvSpPr>
          <p:spPr>
            <a:xfrm>
              <a:off x="5323860" y="2641499"/>
              <a:ext cx="1967430" cy="1007103"/>
            </a:xfrm>
            <a:prstGeom prst="ellipse">
              <a:avLst/>
            </a:prstGeom>
            <a:noFill/>
            <a:ln w="5715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7590929" y="5414298"/>
              <a:ext cx="313313" cy="367823"/>
            </a:xfrm>
            <a:prstGeom prst="line">
              <a:avLst/>
            </a:prstGeom>
            <a:ln w="9525">
              <a:solidFill>
                <a:srgbClr val="7671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4837595" y="1539512"/>
              <a:ext cx="2859745" cy="1007103"/>
            </a:xfrm>
            <a:prstGeom prst="ellipse">
              <a:avLst/>
            </a:prstGeom>
            <a:solidFill>
              <a:srgbClr val="76717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857856" y="4683959"/>
              <a:ext cx="2794000" cy="668163"/>
            </a:xfrm>
            <a:prstGeom prst="roundRect">
              <a:avLst/>
            </a:prstGeom>
            <a:noFill/>
            <a:ln w="57150">
              <a:solidFill>
                <a:srgbClr val="317C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94178" y="2754968"/>
              <a:ext cx="1415194" cy="818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全平台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线上渠道</a:t>
              </a:r>
              <a:r>
                <a:rPr lang="en-US" altLang="zh-CN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\</a:t>
              </a:r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线下活动</a:t>
              </a:r>
              <a:endPara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83668" y="4753001"/>
              <a:ext cx="2142374" cy="48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rPr>
                <a:t>家具设计行业</a:t>
              </a:r>
              <a:endPara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79555" y="5567971"/>
              <a:ext cx="886278" cy="886278"/>
            </a:xfrm>
            <a:prstGeom prst="ellipse">
              <a:avLst/>
            </a:prstGeom>
            <a:solidFill>
              <a:srgbClr val="DC6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034686" y="5780339"/>
              <a:ext cx="776015" cy="407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设计师</a:t>
              </a:r>
              <a:endParaRPr lang="zh-CN" altLang="en-US" sz="1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下箭头 9"/>
            <p:cNvSpPr/>
            <p:nvPr/>
          </p:nvSpPr>
          <p:spPr>
            <a:xfrm>
              <a:off x="5425199" y="3827034"/>
              <a:ext cx="1754482" cy="668163"/>
            </a:xfrm>
            <a:prstGeom prst="downArrow">
              <a:avLst/>
            </a:prstGeom>
            <a:solidFill>
              <a:srgbClr val="5B9BD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5151124" y="5567971"/>
              <a:ext cx="886278" cy="886278"/>
            </a:xfrm>
            <a:prstGeom prst="ellipse">
              <a:avLst/>
            </a:prstGeom>
            <a:solidFill>
              <a:srgbClr val="DC6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094227" y="5780339"/>
              <a:ext cx="1000075" cy="407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家具设计</a:t>
              </a:r>
              <a:endParaRPr lang="zh-CN" altLang="en-US" sz="1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6384324" y="5567971"/>
              <a:ext cx="886278" cy="886278"/>
            </a:xfrm>
            <a:prstGeom prst="ellipse">
              <a:avLst/>
            </a:prstGeom>
            <a:solidFill>
              <a:srgbClr val="DC6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327426" y="5780339"/>
              <a:ext cx="1000075" cy="407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家具品牌</a:t>
              </a:r>
              <a:endParaRPr lang="zh-CN" altLang="en-US" sz="1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590929" y="5567971"/>
              <a:ext cx="886278" cy="886278"/>
            </a:xfrm>
            <a:prstGeom prst="ellipse">
              <a:avLst/>
            </a:prstGeom>
            <a:solidFill>
              <a:srgbClr val="DC6D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534030" y="5780339"/>
              <a:ext cx="1000075" cy="407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家具品牌</a:t>
              </a:r>
              <a:endParaRPr lang="zh-CN" altLang="en-US" sz="1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7719393" y="2641499"/>
              <a:ext cx="1967430" cy="1007103"/>
            </a:xfrm>
            <a:prstGeom prst="ellipse">
              <a:avLst/>
            </a:prstGeom>
            <a:noFill/>
            <a:ln w="57150">
              <a:solidFill>
                <a:srgbClr val="DC6D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5528960" y="2772436"/>
              <a:ext cx="1603751" cy="818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生活化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融合多领域</a:t>
              </a:r>
              <a:r>
                <a:rPr lang="en-US" altLang="zh-CN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\</a:t>
              </a:r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精准定位</a:t>
              </a:r>
              <a:endPara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8054921" y="2772436"/>
              <a:ext cx="1415194" cy="818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批判性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趋势分析</a:t>
              </a:r>
              <a:r>
                <a:rPr lang="en-US" altLang="zh-CN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\</a:t>
              </a:r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设计评奖</a:t>
              </a:r>
              <a:endPara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318217" y="280798"/>
              <a:ext cx="1967430" cy="1007104"/>
            </a:xfrm>
            <a:prstGeom prst="ellipse">
              <a:avLst/>
            </a:prstGeom>
            <a:noFill/>
            <a:ln w="5715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596055" y="609928"/>
              <a:ext cx="1415194" cy="372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国际设计界</a:t>
              </a:r>
              <a:endPara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" name="右弧形箭头 122"/>
            <p:cNvSpPr/>
            <p:nvPr/>
          </p:nvSpPr>
          <p:spPr>
            <a:xfrm rot="10800000">
              <a:off x="2016999" y="1789761"/>
              <a:ext cx="1915236" cy="3228044"/>
            </a:xfrm>
            <a:prstGeom prst="curvedLeftArrow">
              <a:avLst>
                <a:gd name="adj1" fmla="val 11921"/>
                <a:gd name="adj2" fmla="val 31916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4" name="右弧形箭头 123"/>
            <p:cNvSpPr/>
            <p:nvPr/>
          </p:nvSpPr>
          <p:spPr>
            <a:xfrm>
              <a:off x="8675122" y="1876275"/>
              <a:ext cx="1915236" cy="3228044"/>
            </a:xfrm>
            <a:prstGeom prst="curvedLeftArrow">
              <a:avLst>
                <a:gd name="adj1" fmla="val 11921"/>
                <a:gd name="adj2" fmla="val 31916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9" name="直接箭头连接符 148"/>
            <p:cNvCxnSpPr/>
            <p:nvPr/>
          </p:nvCxnSpPr>
          <p:spPr>
            <a:xfrm flipV="1">
              <a:off x="6157072" y="1005206"/>
              <a:ext cx="0" cy="58897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文本框 149"/>
            <p:cNvSpPr txBox="1"/>
            <p:nvPr/>
          </p:nvSpPr>
          <p:spPr>
            <a:xfrm>
              <a:off x="5118242" y="1260514"/>
              <a:ext cx="1415194" cy="31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国际化</a:t>
              </a:r>
              <a:endParaRPr lang="zh-CN" altLang="en-US" sz="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1" name="直接箭头连接符 150"/>
            <p:cNvCxnSpPr/>
            <p:nvPr/>
          </p:nvCxnSpPr>
          <p:spPr>
            <a:xfrm>
              <a:off x="6461072" y="1005206"/>
              <a:ext cx="0" cy="5343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文本框 154"/>
            <p:cNvSpPr txBox="1"/>
            <p:nvPr/>
          </p:nvSpPr>
          <p:spPr>
            <a:xfrm>
              <a:off x="6075421" y="1269394"/>
              <a:ext cx="1415194" cy="31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latin typeface="宋体" panose="02010600030101010101" pitchFamily="2" charset="-122"/>
                  <a:ea typeface="宋体" panose="02010600030101010101" pitchFamily="2" charset="-122"/>
                </a:rPr>
                <a:t>本土化</a:t>
              </a:r>
              <a:endParaRPr lang="zh-CN" altLang="en-US" sz="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5594934" y="3917956"/>
              <a:ext cx="1415194" cy="31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创新驱动力</a:t>
              </a:r>
              <a:endParaRPr lang="zh-CN" altLang="en-US" sz="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3551085" y="1450825"/>
            <a:ext cx="4526114" cy="4247861"/>
            <a:chOff x="2071013" y="2091239"/>
            <a:chExt cx="8099326" cy="7601401"/>
          </a:xfrm>
        </p:grpSpPr>
        <p:sp>
          <p:nvSpPr>
            <p:cNvPr id="2" name="Shape 1302"/>
            <p:cNvSpPr/>
            <p:nvPr>
              <p:custDataLst>
                <p:tags r:id="rId1"/>
              </p:custDataLst>
            </p:nvPr>
          </p:nvSpPr>
          <p:spPr bwMode="auto">
            <a:xfrm>
              <a:off x="7141636" y="2265245"/>
              <a:ext cx="1353060" cy="135306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B8D8E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584200"/>
              <a:r>
                <a:rPr lang="zh-CN" altLang="en-US" sz="12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Lato Light"/>
                  <a:sym typeface="Century Gothic" panose="020B0502020202020204" pitchFamily="34" charset="0"/>
                </a:rPr>
                <a:t>高等院校</a:t>
              </a:r>
              <a:endParaRPr lang="zh-CN" altLang="en-US" sz="12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3" name="Shape 1305"/>
            <p:cNvSpPr/>
            <p:nvPr>
              <p:custDataLst>
                <p:tags r:id="rId2"/>
              </p:custDataLst>
            </p:nvPr>
          </p:nvSpPr>
          <p:spPr bwMode="auto">
            <a:xfrm>
              <a:off x="5120471" y="2375786"/>
              <a:ext cx="1958073" cy="176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sq" cmpd="sng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595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4" name="Shape 1306"/>
            <p:cNvSpPr/>
            <p:nvPr>
              <p:custDataLst>
                <p:tags r:id="rId3"/>
              </p:custDataLst>
            </p:nvPr>
          </p:nvSpPr>
          <p:spPr bwMode="auto">
            <a:xfrm rot="7172730">
              <a:off x="8128263" y="7389103"/>
              <a:ext cx="1831337" cy="208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5" name="Shape 1307"/>
            <p:cNvSpPr/>
            <p:nvPr>
              <p:custDataLst>
                <p:tags r:id="rId4"/>
              </p:custDataLst>
            </p:nvPr>
          </p:nvSpPr>
          <p:spPr bwMode="auto">
            <a:xfrm rot="3600000">
              <a:off x="8367828" y="3902459"/>
              <a:ext cx="1785196" cy="215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6" name="Shape 1308"/>
            <p:cNvSpPr/>
            <p:nvPr>
              <p:custDataLst>
                <p:tags r:id="rId5"/>
              </p:custDataLst>
            </p:nvPr>
          </p:nvSpPr>
          <p:spPr bwMode="auto">
            <a:xfrm rot="10800000">
              <a:off x="5120092" y="9075598"/>
              <a:ext cx="1882936" cy="190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7" name="Shape 1309"/>
            <p:cNvSpPr/>
            <p:nvPr>
              <p:custDataLst>
                <p:tags r:id="rId6"/>
              </p:custDataLst>
            </p:nvPr>
          </p:nvSpPr>
          <p:spPr bwMode="auto">
            <a:xfrm rot="18000000">
              <a:off x="2005100" y="3891187"/>
              <a:ext cx="1963504" cy="195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8" name="Shape 1310"/>
            <p:cNvSpPr/>
            <p:nvPr>
              <p:custDataLst>
                <p:tags r:id="rId7"/>
              </p:custDataLst>
            </p:nvPr>
          </p:nvSpPr>
          <p:spPr bwMode="auto">
            <a:xfrm rot="14400000">
              <a:off x="2024380" y="7486015"/>
              <a:ext cx="2023110" cy="140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9" name="Shape 1312"/>
            <p:cNvSpPr/>
            <p:nvPr>
              <p:custDataLst>
                <p:tags r:id="rId8"/>
              </p:custDataLst>
            </p:nvPr>
          </p:nvSpPr>
          <p:spPr bwMode="auto">
            <a:xfrm>
              <a:off x="8817279" y="5106308"/>
              <a:ext cx="1353060" cy="1350807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6EADD0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584200"/>
              <a:r>
                <a:rPr lang="zh-CN" altLang="en-US" sz="12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Lato Light"/>
                  <a:sym typeface="Century Gothic" panose="020B0502020202020204" pitchFamily="34" charset="0"/>
                </a:rPr>
                <a:t>制造企业</a:t>
              </a:r>
              <a:endParaRPr lang="zh-CN" altLang="en-US" sz="12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10" name="Shape 1315"/>
            <p:cNvSpPr/>
            <p:nvPr>
              <p:custDataLst>
                <p:tags r:id="rId9"/>
              </p:custDataLst>
            </p:nvPr>
          </p:nvSpPr>
          <p:spPr bwMode="auto">
            <a:xfrm>
              <a:off x="2071013" y="5145524"/>
              <a:ext cx="1350805" cy="1350807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6EADD0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584200"/>
              <a:r>
                <a:rPr lang="zh-CN" altLang="zh-CN" sz="12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Lato Light"/>
                  <a:sym typeface="Century Gothic" panose="020B0502020202020204" pitchFamily="34" charset="0"/>
                </a:rPr>
                <a:t>检测中心</a:t>
              </a:r>
              <a:endParaRPr lang="zh-CN" altLang="zh-CN" sz="12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11" name="Shape 1318"/>
            <p:cNvSpPr/>
            <p:nvPr>
              <p:custDataLst>
                <p:tags r:id="rId10"/>
              </p:custDataLst>
            </p:nvPr>
          </p:nvSpPr>
          <p:spPr bwMode="auto">
            <a:xfrm>
              <a:off x="3755696" y="2265245"/>
              <a:ext cx="1353060" cy="135306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7CB6"/>
            </a:solidFill>
            <a:ln>
              <a:noFill/>
            </a:ln>
          </p:spPr>
          <p:txBody>
            <a:bodyPr lIns="0" tIns="0" rIns="0" bIns="0" anchor="ctr"/>
            <a:lstStyle>
              <a:lvl1pPr defTabSz="584200"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1pPr>
              <a:lvl2pPr defTabSz="584200"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2pPr>
              <a:lvl3pPr defTabSz="584200"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3pPr>
              <a:lvl4pPr defTabSz="584200"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4pPr>
              <a:lvl5pPr defTabSz="584200"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2847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7419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1991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656330" indent="-913130" defTabSz="584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zh-CN" altLang="en-US" sz="12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Lato Light"/>
                  <a:sym typeface="Century Gothic" panose="020B0502020202020204" pitchFamily="34" charset="0"/>
                </a:rPr>
                <a:t>研究机构</a:t>
              </a:r>
              <a:endParaRPr lang="zh-CN" altLang="en-US" sz="12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12" name="Shape 1321"/>
            <p:cNvSpPr/>
            <p:nvPr>
              <p:custDataLst>
                <p:tags r:id="rId11"/>
              </p:custDataLst>
            </p:nvPr>
          </p:nvSpPr>
          <p:spPr bwMode="auto">
            <a:xfrm>
              <a:off x="3755696" y="7914208"/>
              <a:ext cx="1353060" cy="135306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B8D8E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584200"/>
              <a:r>
                <a:rPr lang="zh-CN" altLang="en-US" sz="12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Lato Light"/>
                  <a:sym typeface="Century Gothic" panose="020B0502020202020204" pitchFamily="34" charset="0"/>
                </a:rPr>
                <a:t>设计媒体</a:t>
              </a:r>
              <a:endParaRPr lang="zh-CN" altLang="en-US" sz="12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13" name="Shape 1324"/>
            <p:cNvSpPr/>
            <p:nvPr>
              <p:custDataLst>
                <p:tags r:id="rId12"/>
              </p:custDataLst>
            </p:nvPr>
          </p:nvSpPr>
          <p:spPr bwMode="auto">
            <a:xfrm>
              <a:off x="7024861" y="7914208"/>
              <a:ext cx="1353060" cy="135306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7CB6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 defTabSz="584200"/>
              <a:r>
                <a:rPr lang="zh-CN" altLang="en-US" sz="12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Lato Light"/>
                  <a:sym typeface="Century Gothic" panose="020B0502020202020204" pitchFamily="34" charset="0"/>
                </a:rPr>
                <a:t>设计师</a:t>
              </a:r>
              <a:endParaRPr lang="zh-CN" altLang="en-US" sz="12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14" name="圆角矩形 7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965701" y="5165725"/>
              <a:ext cx="2451735" cy="1202055"/>
            </a:xfrm>
            <a:prstGeom prst="roundRect">
              <a:avLst>
                <a:gd name="adj" fmla="val 16667"/>
              </a:avLst>
            </a:prstGeom>
            <a:solidFill>
              <a:srgbClr val="DD6E5A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Arial" panose="020B0604020202020204" pitchFamily="34" charset="0"/>
                </a:rPr>
                <a:t>行业协会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307"/>
            <p:cNvSpPr/>
            <p:nvPr>
              <p:custDataLst>
                <p:tags r:id="rId14"/>
              </p:custDataLst>
            </p:nvPr>
          </p:nvSpPr>
          <p:spPr bwMode="auto">
            <a:xfrm rot="3600000">
              <a:off x="8247971" y="3958364"/>
              <a:ext cx="1748053" cy="212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3960000">
              <a:off x="7866534" y="4100054"/>
              <a:ext cx="1740534" cy="482599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技术、成果转化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3840000">
              <a:off x="8348915" y="3684304"/>
              <a:ext cx="2077084" cy="617220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人才、教育支持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304791" y="2768150"/>
              <a:ext cx="1611630" cy="447675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人才、教育支持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Shape 1305"/>
            <p:cNvSpPr/>
            <p:nvPr>
              <p:custDataLst>
                <p:tags r:id="rId15"/>
              </p:custDataLst>
            </p:nvPr>
          </p:nvSpPr>
          <p:spPr bwMode="auto">
            <a:xfrm>
              <a:off x="5187891" y="2541303"/>
              <a:ext cx="1890354" cy="158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sq" cmpd="sng">
              <a:solidFill>
                <a:schemeClr val="bg1">
                  <a:lumMod val="50000"/>
                </a:schemeClr>
              </a:solidFill>
              <a:prstDash val="solid"/>
              <a:miter lim="800000"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595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019676" y="2091239"/>
              <a:ext cx="2465704" cy="491490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pPr algn="ctr"/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研究报告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Shape 1306"/>
            <p:cNvSpPr/>
            <p:nvPr>
              <p:custDataLst>
                <p:tags r:id="rId16"/>
              </p:custDataLst>
            </p:nvPr>
          </p:nvSpPr>
          <p:spPr bwMode="auto">
            <a:xfrm rot="7172730">
              <a:off x="8255263" y="7516103"/>
              <a:ext cx="1831337" cy="208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7320000">
              <a:off x="8132388" y="7446753"/>
              <a:ext cx="2077085" cy="617221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技术、成果转化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7320000">
              <a:off x="7521244" y="7140220"/>
              <a:ext cx="2077085" cy="617221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设计思维、理念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Shape 1308"/>
            <p:cNvSpPr/>
            <p:nvPr>
              <p:custDataLst>
                <p:tags r:id="rId17"/>
              </p:custDataLst>
            </p:nvPr>
          </p:nvSpPr>
          <p:spPr bwMode="auto">
            <a:xfrm rot="10800000">
              <a:off x="5195657" y="9222918"/>
              <a:ext cx="1882936" cy="190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rgbClr val="4D576B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10800000">
              <a:off x="4924889" y="8411801"/>
              <a:ext cx="2077085" cy="617221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设计思维、理念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0800000">
              <a:off x="5019675" y="9075420"/>
              <a:ext cx="2077085" cy="617220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传播渠道、内容输出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Shape 1310"/>
            <p:cNvSpPr/>
            <p:nvPr>
              <p:custDataLst>
                <p:tags r:id="rId18"/>
              </p:custDataLst>
            </p:nvPr>
          </p:nvSpPr>
          <p:spPr bwMode="auto">
            <a:xfrm rot="14400000">
              <a:off x="2176780" y="7371715"/>
              <a:ext cx="1954530" cy="164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14340000">
              <a:off x="1767205" y="7247890"/>
              <a:ext cx="2438399" cy="617221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传播渠道、内容输出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14100000">
              <a:off x="2503805" y="6971665"/>
              <a:ext cx="2077085" cy="617220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Shape 1309"/>
            <p:cNvSpPr/>
            <p:nvPr>
              <p:custDataLst>
                <p:tags r:id="rId19"/>
              </p:custDataLst>
            </p:nvPr>
          </p:nvSpPr>
          <p:spPr bwMode="auto">
            <a:xfrm rot="18000000">
              <a:off x="2132100" y="4018187"/>
              <a:ext cx="1963504" cy="195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563" extrusionOk="0">
                  <a:moveTo>
                    <a:pt x="0" y="11209"/>
                  </a:moveTo>
                  <a:cubicBezTo>
                    <a:pt x="9045" y="-10037"/>
                    <a:pt x="18106" y="4094"/>
                    <a:pt x="21600" y="11563"/>
                  </a:cubicBezTo>
                </a:path>
              </a:pathLst>
            </a:custGeom>
            <a:noFill/>
            <a:ln w="38100" cap="flat">
              <a:solidFill>
                <a:srgbClr val="E7E6E6">
                  <a:lumMod val="50000"/>
                </a:srgbClr>
              </a:solidFill>
              <a:prstDash val="solid"/>
              <a:miter lim="400000"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defTabSz="292100">
                <a:lnSpc>
                  <a:spcPct val="110000"/>
                </a:lnSpc>
                <a:spcBef>
                  <a:spcPts val="1500"/>
                </a:spcBef>
              </a:pPr>
              <a:endParaRPr sz="2340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Light"/>
                <a:sym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18000000">
              <a:off x="2194055" y="3925964"/>
              <a:ext cx="2438401" cy="617221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pPr algn="ctr"/>
              <a:r>
                <a:rPr lang="zh-CN" altLang="en-US" sz="1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技术支持</a:t>
              </a:r>
              <a:endParaRPr lang="zh-CN" altLang="en-US" sz="1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rot="18000000">
              <a:off x="1616881" y="3683434"/>
              <a:ext cx="2678429" cy="677545"/>
            </a:xfrm>
            <a:prstGeom prst="rect">
              <a:avLst/>
            </a:prstGeom>
            <a:noFill/>
          </p:spPr>
          <p:txBody>
            <a:bodyPr vert="eaVert" wrap="none" rtlCol="0" anchor="t" anchorCtr="0">
              <a:prstTxWarp prst="textArchUp">
                <a:avLst/>
              </a:prstTxWarp>
              <a:noAutofit/>
            </a:bodyPr>
            <a:lstStyle/>
            <a:p>
              <a:pPr algn="ctr"/>
              <a:r>
                <a:rPr lang="zh-CN" altLang="en-US" sz="105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技术支持</a:t>
              </a:r>
              <a:endParaRPr lang="zh-CN" altLang="en-US" sz="105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4482466" y="3775710"/>
              <a:ext cx="561975" cy="1447800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>
              <a:off x="7349491" y="6347460"/>
              <a:ext cx="304800" cy="1428750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 flipH="1">
              <a:off x="7292342" y="3766820"/>
              <a:ext cx="497205" cy="1437640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/>
          </p:nvCxnSpPr>
          <p:spPr>
            <a:xfrm flipH="1">
              <a:off x="4549141" y="6271260"/>
              <a:ext cx="476250" cy="1543050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/>
          </p:nvCxnSpPr>
          <p:spPr>
            <a:xfrm>
              <a:off x="3524250" y="5766435"/>
              <a:ext cx="1441450" cy="635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>
              <a:off x="7500620" y="5790565"/>
              <a:ext cx="1178560" cy="0"/>
            </a:xfrm>
            <a:prstGeom prst="straightConnector1">
              <a:avLst/>
            </a:prstGeom>
            <a:ln w="38100"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 rot="1200000">
              <a:off x="6944453" y="3812322"/>
              <a:ext cx="660907" cy="13466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协同合作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1200000">
              <a:off x="4668986" y="6453362"/>
              <a:ext cx="660907" cy="14034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协同合作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rot="20820000">
              <a:off x="7442365" y="6304836"/>
              <a:ext cx="660907" cy="141341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协同合作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20340000">
              <a:off x="4238770" y="3806152"/>
              <a:ext cx="660907" cy="15111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协同合作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485382" y="5340608"/>
              <a:ext cx="1543883" cy="48323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协同合作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96381" y="3257448"/>
            <a:ext cx="804291" cy="282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协同合作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34343" y="32059"/>
            <a:ext cx="6923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家具与室内装饰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学术文章图表规范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355" y="645160"/>
            <a:ext cx="2749550" cy="568452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26210" y="898525"/>
            <a:ext cx="969010" cy="482028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2472055" y="3204210"/>
            <a:ext cx="1313180" cy="45021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39030" y="819785"/>
            <a:ext cx="7252970" cy="3154045"/>
          </a:xfrm>
          <a:prstGeom prst="rect">
            <a:avLst/>
          </a:prstGeom>
        </p:spPr>
      </p:pic>
      <p:cxnSp>
        <p:nvCxnSpPr>
          <p:cNvPr id="20" name="直接箭头连接符 19"/>
          <p:cNvCxnSpPr/>
          <p:nvPr/>
        </p:nvCxnSpPr>
        <p:spPr>
          <a:xfrm flipH="1">
            <a:off x="5692140" y="3782695"/>
            <a:ext cx="508000" cy="85280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5243195" y="4635500"/>
            <a:ext cx="209613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 sz="1400" dirty="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表内图片尺寸保持一致</a:t>
            </a:r>
            <a:endParaRPr lang="zh-CN" altLang="en-US" sz="1400" dirty="0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3818255" y="2997200"/>
            <a:ext cx="209613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不符合规范</a:t>
            </a:r>
            <a:endParaRPr lang="zh-CN" altLang="en-US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1113" y="356611"/>
            <a:ext cx="1031965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文章中所有</a:t>
            </a:r>
            <a:r>
              <a: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思维导图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，请使用</a:t>
            </a:r>
            <a:r>
              <a:rPr lang="en-US" altLang="zh-CN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，发送</a:t>
            </a:r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可编辑源文件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字体：文鼎楷体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 8.5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号；文字尽量采用横排；配色：请从以下配色方案中选择；逻辑图、对比图等绘图形式参考以下示例。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206" y="1549953"/>
            <a:ext cx="1816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配色方案：</a:t>
            </a:r>
            <a:endParaRPr lang="zh-CN" altLang="en-US" sz="1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19259" y="2343005"/>
            <a:ext cx="3790794" cy="534101"/>
            <a:chOff x="1780148" y="2566277"/>
            <a:chExt cx="3790794" cy="534101"/>
          </a:xfrm>
        </p:grpSpPr>
        <p:sp>
          <p:nvSpPr>
            <p:cNvPr id="11" name="Rectangle 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780148" y="2578529"/>
              <a:ext cx="752094" cy="521849"/>
            </a:xfrm>
            <a:prstGeom prst="rect">
              <a:avLst/>
            </a:prstGeom>
            <a:solidFill>
              <a:srgbClr val="0844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90735" y="2566277"/>
              <a:ext cx="769465" cy="534099"/>
            </a:xfrm>
            <a:prstGeom prst="rect">
              <a:avLst/>
            </a:prstGeom>
            <a:solidFill>
              <a:srgbClr val="42A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813477" y="2566277"/>
              <a:ext cx="752094" cy="521849"/>
            </a:xfrm>
            <a:prstGeom prst="rect">
              <a:avLst/>
            </a:prstGeom>
            <a:solidFill>
              <a:srgbClr val="B1E1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818848" y="2578529"/>
              <a:ext cx="752094" cy="521849"/>
            </a:xfrm>
            <a:prstGeom prst="rect">
              <a:avLst/>
            </a:prstGeom>
            <a:solidFill>
              <a:srgbClr val="F4F9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19259" y="3756237"/>
            <a:ext cx="3790794" cy="534101"/>
            <a:chOff x="1780148" y="3979509"/>
            <a:chExt cx="3790794" cy="534101"/>
          </a:xfrm>
        </p:grpSpPr>
        <p:sp>
          <p:nvSpPr>
            <p:cNvPr id="16" name="Rectangle 1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780148" y="3991761"/>
              <a:ext cx="752094" cy="521849"/>
            </a:xfrm>
            <a:prstGeom prst="rect">
              <a:avLst/>
            </a:prstGeom>
            <a:solidFill>
              <a:srgbClr val="669DBC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790735" y="3979509"/>
              <a:ext cx="769465" cy="534099"/>
            </a:xfrm>
            <a:prstGeom prst="rect">
              <a:avLst/>
            </a:prstGeom>
            <a:solidFill>
              <a:srgbClr val="003046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13477" y="3979509"/>
              <a:ext cx="752094" cy="521849"/>
            </a:xfrm>
            <a:prstGeom prst="rect">
              <a:avLst/>
            </a:prstGeom>
            <a:solidFill>
              <a:srgbClr val="7700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818848" y="3991761"/>
              <a:ext cx="752094" cy="521849"/>
            </a:xfrm>
            <a:prstGeom prst="rect">
              <a:avLst/>
            </a:prstGeom>
            <a:solidFill>
              <a:srgbClr val="FEF0D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9259" y="5206225"/>
            <a:ext cx="3790794" cy="534101"/>
            <a:chOff x="1780148" y="5429497"/>
            <a:chExt cx="3790794" cy="534101"/>
          </a:xfrm>
        </p:grpSpPr>
        <p:sp>
          <p:nvSpPr>
            <p:cNvPr id="24" name="Rectangle 1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780148" y="5441749"/>
              <a:ext cx="752094" cy="521849"/>
            </a:xfrm>
            <a:prstGeom prst="rect">
              <a:avLst/>
            </a:prstGeom>
            <a:solidFill>
              <a:srgbClr val="CD9B82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790735" y="5429497"/>
              <a:ext cx="769465" cy="534099"/>
            </a:xfrm>
            <a:prstGeom prst="rect">
              <a:avLst/>
            </a:prstGeom>
            <a:solidFill>
              <a:srgbClr val="DEBFAA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813477" y="5429497"/>
              <a:ext cx="752094" cy="521849"/>
            </a:xfrm>
            <a:prstGeom prst="rect">
              <a:avLst/>
            </a:prstGeom>
            <a:solidFill>
              <a:srgbClr val="A5A5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1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818848" y="5441749"/>
              <a:ext cx="752094" cy="521849"/>
            </a:xfrm>
            <a:prstGeom prst="rect">
              <a:avLst/>
            </a:prstGeom>
            <a:solidFill>
              <a:srgbClr val="6B70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211209" y="2343005"/>
            <a:ext cx="908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No. 1</a:t>
            </a:r>
            <a:endParaRPr lang="zh-CN" altLang="en-US" sz="1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93" b="27593"/>
          <a:stretch>
            <a:fillRect/>
          </a:stretch>
        </p:blipFill>
        <p:spPr>
          <a:xfrm>
            <a:off x="6590851" y="4941627"/>
            <a:ext cx="3721290" cy="108498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7" b="27955"/>
          <a:stretch>
            <a:fillRect/>
          </a:stretch>
        </p:blipFill>
        <p:spPr>
          <a:xfrm>
            <a:off x="6590851" y="3527959"/>
            <a:ext cx="3692578" cy="108498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10" b="27446"/>
          <a:stretch>
            <a:fillRect/>
          </a:stretch>
        </p:blipFill>
        <p:spPr>
          <a:xfrm>
            <a:off x="6590851" y="2044394"/>
            <a:ext cx="3832768" cy="11548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211209" y="3762676"/>
            <a:ext cx="908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No. 2</a:t>
            </a:r>
            <a:endParaRPr lang="zh-CN" altLang="en-US" sz="1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11209" y="5138770"/>
            <a:ext cx="908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No. 3</a:t>
            </a:r>
            <a:endParaRPr lang="zh-CN" altLang="en-US" sz="1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2128866" y="1479460"/>
            <a:ext cx="8618678" cy="4804646"/>
            <a:chOff x="1979576" y="527738"/>
            <a:chExt cx="8618678" cy="4804646"/>
          </a:xfrm>
        </p:grpSpPr>
        <p:grpSp>
          <p:nvGrpSpPr>
            <p:cNvPr id="3" name="组合 2"/>
            <p:cNvGrpSpPr/>
            <p:nvPr/>
          </p:nvGrpSpPr>
          <p:grpSpPr>
            <a:xfrm>
              <a:off x="4268353" y="639101"/>
              <a:ext cx="3397844" cy="2886246"/>
              <a:chOff x="6786" y="1544"/>
              <a:chExt cx="5310" cy="4510"/>
            </a:xfrm>
          </p:grpSpPr>
          <p:sp>
            <p:nvSpPr>
              <p:cNvPr id="4" name="椭圆 3"/>
              <p:cNvSpPr/>
              <p:nvPr>
                <p:custDataLst>
                  <p:tags r:id="rId1"/>
                </p:custDataLst>
              </p:nvPr>
            </p:nvSpPr>
            <p:spPr>
              <a:xfrm>
                <a:off x="7144" y="1544"/>
                <a:ext cx="4510" cy="4510"/>
              </a:xfrm>
              <a:prstGeom prst="ellipse">
                <a:avLst/>
              </a:prstGeom>
              <a:noFill/>
              <a:ln w="50800">
                <a:solidFill>
                  <a:srgbClr val="D2D3D5"/>
                </a:solidFill>
                <a:round/>
              </a:ln>
            </p:spPr>
            <p:style>
              <a:lnRef idx="2">
                <a:srgbClr val="15A0C1">
                  <a:shade val="50000"/>
                </a:srgbClr>
              </a:lnRef>
              <a:fillRef idx="1">
                <a:srgbClr val="15A0C1"/>
              </a:fillRef>
              <a:effectRef idx="0">
                <a:srgbClr val="15A0C1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Freeform 27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0658" y="1967"/>
                <a:ext cx="1438" cy="1442"/>
              </a:xfrm>
              <a:custGeom>
                <a:avLst/>
                <a:gdLst>
                  <a:gd name="T0" fmla="*/ 297 w 660"/>
                  <a:gd name="T1" fmla="*/ 660 h 662"/>
                  <a:gd name="T2" fmla="*/ 202 w 660"/>
                  <a:gd name="T3" fmla="*/ 636 h 662"/>
                  <a:gd name="T4" fmla="*/ 121 w 660"/>
                  <a:gd name="T5" fmla="*/ 586 h 662"/>
                  <a:gd name="T6" fmla="*/ 57 w 660"/>
                  <a:gd name="T7" fmla="*/ 515 h 662"/>
                  <a:gd name="T8" fmla="*/ 15 w 660"/>
                  <a:gd name="T9" fmla="*/ 430 h 662"/>
                  <a:gd name="T10" fmla="*/ 0 w 660"/>
                  <a:gd name="T11" fmla="*/ 332 h 662"/>
                  <a:gd name="T12" fmla="*/ 7 w 660"/>
                  <a:gd name="T13" fmla="*/ 264 h 662"/>
                  <a:gd name="T14" fmla="*/ 41 w 660"/>
                  <a:gd name="T15" fmla="*/ 174 h 662"/>
                  <a:gd name="T16" fmla="*/ 97 w 660"/>
                  <a:gd name="T17" fmla="*/ 97 h 662"/>
                  <a:gd name="T18" fmla="*/ 173 w 660"/>
                  <a:gd name="T19" fmla="*/ 40 h 662"/>
                  <a:gd name="T20" fmla="*/ 264 w 660"/>
                  <a:gd name="T21" fmla="*/ 6 h 662"/>
                  <a:gd name="T22" fmla="*/ 330 w 660"/>
                  <a:gd name="T23" fmla="*/ 0 h 662"/>
                  <a:gd name="T24" fmla="*/ 429 w 660"/>
                  <a:gd name="T25" fmla="*/ 16 h 662"/>
                  <a:gd name="T26" fmla="*/ 516 w 660"/>
                  <a:gd name="T27" fmla="*/ 56 h 662"/>
                  <a:gd name="T28" fmla="*/ 585 w 660"/>
                  <a:gd name="T29" fmla="*/ 121 h 662"/>
                  <a:gd name="T30" fmla="*/ 635 w 660"/>
                  <a:gd name="T31" fmla="*/ 203 h 662"/>
                  <a:gd name="T32" fmla="*/ 659 w 660"/>
                  <a:gd name="T33" fmla="*/ 298 h 662"/>
                  <a:gd name="T34" fmla="*/ 659 w 660"/>
                  <a:gd name="T35" fmla="*/ 365 h 662"/>
                  <a:gd name="T36" fmla="*/ 635 w 660"/>
                  <a:gd name="T37" fmla="*/ 459 h 662"/>
                  <a:gd name="T38" fmla="*/ 585 w 660"/>
                  <a:gd name="T39" fmla="*/ 541 h 662"/>
                  <a:gd name="T40" fmla="*/ 516 w 660"/>
                  <a:gd name="T41" fmla="*/ 605 h 662"/>
                  <a:gd name="T42" fmla="*/ 429 w 660"/>
                  <a:gd name="T43" fmla="*/ 647 h 662"/>
                  <a:gd name="T44" fmla="*/ 330 w 660"/>
                  <a:gd name="T45" fmla="*/ 662 h 662"/>
                  <a:gd name="T46" fmla="*/ 330 w 660"/>
                  <a:gd name="T47" fmla="*/ 39 h 662"/>
                  <a:gd name="T48" fmla="*/ 244 w 660"/>
                  <a:gd name="T49" fmla="*/ 52 h 662"/>
                  <a:gd name="T50" fmla="*/ 168 w 660"/>
                  <a:gd name="T51" fmla="*/ 89 h 662"/>
                  <a:gd name="T52" fmla="*/ 105 w 660"/>
                  <a:gd name="T53" fmla="*/ 145 h 662"/>
                  <a:gd name="T54" fmla="*/ 62 w 660"/>
                  <a:gd name="T55" fmla="*/ 217 h 662"/>
                  <a:gd name="T56" fmla="*/ 41 w 660"/>
                  <a:gd name="T57" fmla="*/ 301 h 662"/>
                  <a:gd name="T58" fmla="*/ 41 w 660"/>
                  <a:gd name="T59" fmla="*/ 361 h 662"/>
                  <a:gd name="T60" fmla="*/ 62 w 660"/>
                  <a:gd name="T61" fmla="*/ 444 h 662"/>
                  <a:gd name="T62" fmla="*/ 105 w 660"/>
                  <a:gd name="T63" fmla="*/ 517 h 662"/>
                  <a:gd name="T64" fmla="*/ 168 w 660"/>
                  <a:gd name="T65" fmla="*/ 573 h 662"/>
                  <a:gd name="T66" fmla="*/ 244 w 660"/>
                  <a:gd name="T67" fmla="*/ 610 h 662"/>
                  <a:gd name="T68" fmla="*/ 330 w 660"/>
                  <a:gd name="T69" fmla="*/ 623 h 662"/>
                  <a:gd name="T70" fmla="*/ 390 w 660"/>
                  <a:gd name="T71" fmla="*/ 616 h 662"/>
                  <a:gd name="T72" fmla="*/ 469 w 660"/>
                  <a:gd name="T73" fmla="*/ 587 h 662"/>
                  <a:gd name="T74" fmla="*/ 537 w 660"/>
                  <a:gd name="T75" fmla="*/ 538 h 662"/>
                  <a:gd name="T76" fmla="*/ 588 w 660"/>
                  <a:gd name="T77" fmla="*/ 470 h 662"/>
                  <a:gd name="T78" fmla="*/ 617 w 660"/>
                  <a:gd name="T79" fmla="*/ 390 h 662"/>
                  <a:gd name="T80" fmla="*/ 622 w 660"/>
                  <a:gd name="T81" fmla="*/ 332 h 662"/>
                  <a:gd name="T82" fmla="*/ 609 w 660"/>
                  <a:gd name="T83" fmla="*/ 245 h 662"/>
                  <a:gd name="T84" fmla="*/ 572 w 660"/>
                  <a:gd name="T85" fmla="*/ 167 h 662"/>
                  <a:gd name="T86" fmla="*/ 516 w 660"/>
                  <a:gd name="T87" fmla="*/ 106 h 662"/>
                  <a:gd name="T88" fmla="*/ 445 w 660"/>
                  <a:gd name="T89" fmla="*/ 63 h 662"/>
                  <a:gd name="T90" fmla="*/ 361 w 660"/>
                  <a:gd name="T91" fmla="*/ 4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60" h="662">
                    <a:moveTo>
                      <a:pt x="330" y="662"/>
                    </a:moveTo>
                    <a:lnTo>
                      <a:pt x="330" y="662"/>
                    </a:lnTo>
                    <a:lnTo>
                      <a:pt x="297" y="660"/>
                    </a:lnTo>
                    <a:lnTo>
                      <a:pt x="264" y="655"/>
                    </a:lnTo>
                    <a:lnTo>
                      <a:pt x="232" y="647"/>
                    </a:lnTo>
                    <a:lnTo>
                      <a:pt x="202" y="636"/>
                    </a:lnTo>
                    <a:lnTo>
                      <a:pt x="173" y="621"/>
                    </a:lnTo>
                    <a:lnTo>
                      <a:pt x="145" y="605"/>
                    </a:lnTo>
                    <a:lnTo>
                      <a:pt x="121" y="586"/>
                    </a:lnTo>
                    <a:lnTo>
                      <a:pt x="97" y="565"/>
                    </a:lnTo>
                    <a:lnTo>
                      <a:pt x="76" y="541"/>
                    </a:lnTo>
                    <a:lnTo>
                      <a:pt x="57" y="515"/>
                    </a:lnTo>
                    <a:lnTo>
                      <a:pt x="41" y="488"/>
                    </a:lnTo>
                    <a:lnTo>
                      <a:pt x="26" y="459"/>
                    </a:lnTo>
                    <a:lnTo>
                      <a:pt x="15" y="430"/>
                    </a:lnTo>
                    <a:lnTo>
                      <a:pt x="7" y="398"/>
                    </a:lnTo>
                    <a:lnTo>
                      <a:pt x="2" y="365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298"/>
                    </a:lnTo>
                    <a:lnTo>
                      <a:pt x="7" y="264"/>
                    </a:lnTo>
                    <a:lnTo>
                      <a:pt x="15" y="233"/>
                    </a:lnTo>
                    <a:lnTo>
                      <a:pt x="26" y="203"/>
                    </a:lnTo>
                    <a:lnTo>
                      <a:pt x="41" y="174"/>
                    </a:lnTo>
                    <a:lnTo>
                      <a:pt x="57" y="146"/>
                    </a:lnTo>
                    <a:lnTo>
                      <a:pt x="76" y="121"/>
                    </a:lnTo>
                    <a:lnTo>
                      <a:pt x="97" y="97"/>
                    </a:lnTo>
                    <a:lnTo>
                      <a:pt x="121" y="76"/>
                    </a:lnTo>
                    <a:lnTo>
                      <a:pt x="145" y="56"/>
                    </a:lnTo>
                    <a:lnTo>
                      <a:pt x="173" y="40"/>
                    </a:lnTo>
                    <a:lnTo>
                      <a:pt x="202" y="26"/>
                    </a:lnTo>
                    <a:lnTo>
                      <a:pt x="232" y="16"/>
                    </a:lnTo>
                    <a:lnTo>
                      <a:pt x="264" y="6"/>
                    </a:lnTo>
                    <a:lnTo>
                      <a:pt x="297" y="2"/>
                    </a:lnTo>
                    <a:lnTo>
                      <a:pt x="330" y="0"/>
                    </a:lnTo>
                    <a:lnTo>
                      <a:pt x="330" y="0"/>
                    </a:lnTo>
                    <a:lnTo>
                      <a:pt x="364" y="2"/>
                    </a:lnTo>
                    <a:lnTo>
                      <a:pt x="396" y="6"/>
                    </a:lnTo>
                    <a:lnTo>
                      <a:pt x="429" y="16"/>
                    </a:lnTo>
                    <a:lnTo>
                      <a:pt x="459" y="26"/>
                    </a:lnTo>
                    <a:lnTo>
                      <a:pt x="488" y="40"/>
                    </a:lnTo>
                    <a:lnTo>
                      <a:pt x="516" y="56"/>
                    </a:lnTo>
                    <a:lnTo>
                      <a:pt x="541" y="76"/>
                    </a:lnTo>
                    <a:lnTo>
                      <a:pt x="564" y="97"/>
                    </a:lnTo>
                    <a:lnTo>
                      <a:pt x="585" y="121"/>
                    </a:lnTo>
                    <a:lnTo>
                      <a:pt x="604" y="146"/>
                    </a:lnTo>
                    <a:lnTo>
                      <a:pt x="622" y="174"/>
                    </a:lnTo>
                    <a:lnTo>
                      <a:pt x="635" y="203"/>
                    </a:lnTo>
                    <a:lnTo>
                      <a:pt x="646" y="233"/>
                    </a:lnTo>
                    <a:lnTo>
                      <a:pt x="654" y="264"/>
                    </a:lnTo>
                    <a:lnTo>
                      <a:pt x="659" y="298"/>
                    </a:lnTo>
                    <a:lnTo>
                      <a:pt x="660" y="332"/>
                    </a:lnTo>
                    <a:lnTo>
                      <a:pt x="660" y="332"/>
                    </a:lnTo>
                    <a:lnTo>
                      <a:pt x="659" y="365"/>
                    </a:lnTo>
                    <a:lnTo>
                      <a:pt x="654" y="398"/>
                    </a:lnTo>
                    <a:lnTo>
                      <a:pt x="646" y="430"/>
                    </a:lnTo>
                    <a:lnTo>
                      <a:pt x="635" y="459"/>
                    </a:lnTo>
                    <a:lnTo>
                      <a:pt x="622" y="488"/>
                    </a:lnTo>
                    <a:lnTo>
                      <a:pt x="604" y="515"/>
                    </a:lnTo>
                    <a:lnTo>
                      <a:pt x="585" y="541"/>
                    </a:lnTo>
                    <a:lnTo>
                      <a:pt x="564" y="565"/>
                    </a:lnTo>
                    <a:lnTo>
                      <a:pt x="541" y="586"/>
                    </a:lnTo>
                    <a:lnTo>
                      <a:pt x="516" y="605"/>
                    </a:lnTo>
                    <a:lnTo>
                      <a:pt x="488" y="621"/>
                    </a:lnTo>
                    <a:lnTo>
                      <a:pt x="459" y="636"/>
                    </a:lnTo>
                    <a:lnTo>
                      <a:pt x="429" y="647"/>
                    </a:lnTo>
                    <a:lnTo>
                      <a:pt x="396" y="655"/>
                    </a:lnTo>
                    <a:lnTo>
                      <a:pt x="364" y="660"/>
                    </a:lnTo>
                    <a:lnTo>
                      <a:pt x="330" y="662"/>
                    </a:lnTo>
                    <a:lnTo>
                      <a:pt x="330" y="662"/>
                    </a:lnTo>
                    <a:close/>
                    <a:moveTo>
                      <a:pt x="330" y="39"/>
                    </a:moveTo>
                    <a:lnTo>
                      <a:pt x="330" y="39"/>
                    </a:lnTo>
                    <a:lnTo>
                      <a:pt x="301" y="40"/>
                    </a:lnTo>
                    <a:lnTo>
                      <a:pt x="272" y="45"/>
                    </a:lnTo>
                    <a:lnTo>
                      <a:pt x="244" y="52"/>
                    </a:lnTo>
                    <a:lnTo>
                      <a:pt x="218" y="63"/>
                    </a:lnTo>
                    <a:lnTo>
                      <a:pt x="192" y="74"/>
                    </a:lnTo>
                    <a:lnTo>
                      <a:pt x="168" y="89"/>
                    </a:lnTo>
                    <a:lnTo>
                      <a:pt x="145" y="106"/>
                    </a:lnTo>
                    <a:lnTo>
                      <a:pt x="124" y="124"/>
                    </a:lnTo>
                    <a:lnTo>
                      <a:pt x="105" y="145"/>
                    </a:lnTo>
                    <a:lnTo>
                      <a:pt x="89" y="167"/>
                    </a:lnTo>
                    <a:lnTo>
                      <a:pt x="74" y="192"/>
                    </a:lnTo>
                    <a:lnTo>
                      <a:pt x="62" y="217"/>
                    </a:lnTo>
                    <a:lnTo>
                      <a:pt x="52" y="245"/>
                    </a:lnTo>
                    <a:lnTo>
                      <a:pt x="45" y="272"/>
                    </a:lnTo>
                    <a:lnTo>
                      <a:pt x="41" y="301"/>
                    </a:lnTo>
                    <a:lnTo>
                      <a:pt x="39" y="332"/>
                    </a:lnTo>
                    <a:lnTo>
                      <a:pt x="39" y="332"/>
                    </a:lnTo>
                    <a:lnTo>
                      <a:pt x="41" y="361"/>
                    </a:lnTo>
                    <a:lnTo>
                      <a:pt x="45" y="390"/>
                    </a:lnTo>
                    <a:lnTo>
                      <a:pt x="52" y="417"/>
                    </a:lnTo>
                    <a:lnTo>
                      <a:pt x="62" y="444"/>
                    </a:lnTo>
                    <a:lnTo>
                      <a:pt x="74" y="470"/>
                    </a:lnTo>
                    <a:lnTo>
                      <a:pt x="89" y="494"/>
                    </a:lnTo>
                    <a:lnTo>
                      <a:pt x="105" y="517"/>
                    </a:lnTo>
                    <a:lnTo>
                      <a:pt x="124" y="538"/>
                    </a:lnTo>
                    <a:lnTo>
                      <a:pt x="145" y="555"/>
                    </a:lnTo>
                    <a:lnTo>
                      <a:pt x="168" y="573"/>
                    </a:lnTo>
                    <a:lnTo>
                      <a:pt x="192" y="587"/>
                    </a:lnTo>
                    <a:lnTo>
                      <a:pt x="218" y="600"/>
                    </a:lnTo>
                    <a:lnTo>
                      <a:pt x="244" y="610"/>
                    </a:lnTo>
                    <a:lnTo>
                      <a:pt x="272" y="616"/>
                    </a:lnTo>
                    <a:lnTo>
                      <a:pt x="301" y="621"/>
                    </a:lnTo>
                    <a:lnTo>
                      <a:pt x="330" y="623"/>
                    </a:lnTo>
                    <a:lnTo>
                      <a:pt x="330" y="623"/>
                    </a:lnTo>
                    <a:lnTo>
                      <a:pt x="361" y="621"/>
                    </a:lnTo>
                    <a:lnTo>
                      <a:pt x="390" y="616"/>
                    </a:lnTo>
                    <a:lnTo>
                      <a:pt x="417" y="610"/>
                    </a:lnTo>
                    <a:lnTo>
                      <a:pt x="445" y="600"/>
                    </a:lnTo>
                    <a:lnTo>
                      <a:pt x="469" y="587"/>
                    </a:lnTo>
                    <a:lnTo>
                      <a:pt x="493" y="573"/>
                    </a:lnTo>
                    <a:lnTo>
                      <a:pt x="516" y="555"/>
                    </a:lnTo>
                    <a:lnTo>
                      <a:pt x="537" y="538"/>
                    </a:lnTo>
                    <a:lnTo>
                      <a:pt x="556" y="517"/>
                    </a:lnTo>
                    <a:lnTo>
                      <a:pt x="572" y="494"/>
                    </a:lnTo>
                    <a:lnTo>
                      <a:pt x="588" y="470"/>
                    </a:lnTo>
                    <a:lnTo>
                      <a:pt x="599" y="444"/>
                    </a:lnTo>
                    <a:lnTo>
                      <a:pt x="609" y="417"/>
                    </a:lnTo>
                    <a:lnTo>
                      <a:pt x="617" y="390"/>
                    </a:lnTo>
                    <a:lnTo>
                      <a:pt x="620" y="361"/>
                    </a:lnTo>
                    <a:lnTo>
                      <a:pt x="622" y="332"/>
                    </a:lnTo>
                    <a:lnTo>
                      <a:pt x="622" y="332"/>
                    </a:lnTo>
                    <a:lnTo>
                      <a:pt x="620" y="301"/>
                    </a:lnTo>
                    <a:lnTo>
                      <a:pt x="617" y="272"/>
                    </a:lnTo>
                    <a:lnTo>
                      <a:pt x="609" y="245"/>
                    </a:lnTo>
                    <a:lnTo>
                      <a:pt x="599" y="217"/>
                    </a:lnTo>
                    <a:lnTo>
                      <a:pt x="588" y="192"/>
                    </a:lnTo>
                    <a:lnTo>
                      <a:pt x="572" y="167"/>
                    </a:lnTo>
                    <a:lnTo>
                      <a:pt x="556" y="145"/>
                    </a:lnTo>
                    <a:lnTo>
                      <a:pt x="537" y="124"/>
                    </a:lnTo>
                    <a:lnTo>
                      <a:pt x="516" y="106"/>
                    </a:lnTo>
                    <a:lnTo>
                      <a:pt x="493" y="89"/>
                    </a:lnTo>
                    <a:lnTo>
                      <a:pt x="469" y="74"/>
                    </a:lnTo>
                    <a:lnTo>
                      <a:pt x="445" y="63"/>
                    </a:lnTo>
                    <a:lnTo>
                      <a:pt x="417" y="52"/>
                    </a:lnTo>
                    <a:lnTo>
                      <a:pt x="390" y="45"/>
                    </a:lnTo>
                    <a:lnTo>
                      <a:pt x="361" y="40"/>
                    </a:lnTo>
                    <a:lnTo>
                      <a:pt x="330" y="39"/>
                    </a:lnTo>
                    <a:lnTo>
                      <a:pt x="330" y="39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8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658" y="4313"/>
                <a:ext cx="1438" cy="1440"/>
              </a:xfrm>
              <a:custGeom>
                <a:avLst/>
                <a:gdLst>
                  <a:gd name="T0" fmla="*/ 297 w 660"/>
                  <a:gd name="T1" fmla="*/ 660 h 661"/>
                  <a:gd name="T2" fmla="*/ 202 w 660"/>
                  <a:gd name="T3" fmla="*/ 636 h 661"/>
                  <a:gd name="T4" fmla="*/ 121 w 660"/>
                  <a:gd name="T5" fmla="*/ 586 h 661"/>
                  <a:gd name="T6" fmla="*/ 57 w 660"/>
                  <a:gd name="T7" fmla="*/ 515 h 661"/>
                  <a:gd name="T8" fmla="*/ 15 w 660"/>
                  <a:gd name="T9" fmla="*/ 430 h 661"/>
                  <a:gd name="T10" fmla="*/ 0 w 660"/>
                  <a:gd name="T11" fmla="*/ 331 h 661"/>
                  <a:gd name="T12" fmla="*/ 7 w 660"/>
                  <a:gd name="T13" fmla="*/ 264 h 661"/>
                  <a:gd name="T14" fmla="*/ 41 w 660"/>
                  <a:gd name="T15" fmla="*/ 174 h 661"/>
                  <a:gd name="T16" fmla="*/ 97 w 660"/>
                  <a:gd name="T17" fmla="*/ 96 h 661"/>
                  <a:gd name="T18" fmla="*/ 173 w 660"/>
                  <a:gd name="T19" fmla="*/ 40 h 661"/>
                  <a:gd name="T20" fmla="*/ 264 w 660"/>
                  <a:gd name="T21" fmla="*/ 6 h 661"/>
                  <a:gd name="T22" fmla="*/ 330 w 660"/>
                  <a:gd name="T23" fmla="*/ 0 h 661"/>
                  <a:gd name="T24" fmla="*/ 429 w 660"/>
                  <a:gd name="T25" fmla="*/ 16 h 661"/>
                  <a:gd name="T26" fmla="*/ 516 w 660"/>
                  <a:gd name="T27" fmla="*/ 56 h 661"/>
                  <a:gd name="T28" fmla="*/ 585 w 660"/>
                  <a:gd name="T29" fmla="*/ 121 h 661"/>
                  <a:gd name="T30" fmla="*/ 635 w 660"/>
                  <a:gd name="T31" fmla="*/ 203 h 661"/>
                  <a:gd name="T32" fmla="*/ 659 w 660"/>
                  <a:gd name="T33" fmla="*/ 298 h 661"/>
                  <a:gd name="T34" fmla="*/ 659 w 660"/>
                  <a:gd name="T35" fmla="*/ 365 h 661"/>
                  <a:gd name="T36" fmla="*/ 635 w 660"/>
                  <a:gd name="T37" fmla="*/ 459 h 661"/>
                  <a:gd name="T38" fmla="*/ 585 w 660"/>
                  <a:gd name="T39" fmla="*/ 541 h 661"/>
                  <a:gd name="T40" fmla="*/ 516 w 660"/>
                  <a:gd name="T41" fmla="*/ 605 h 661"/>
                  <a:gd name="T42" fmla="*/ 429 w 660"/>
                  <a:gd name="T43" fmla="*/ 647 h 661"/>
                  <a:gd name="T44" fmla="*/ 330 w 660"/>
                  <a:gd name="T45" fmla="*/ 661 h 661"/>
                  <a:gd name="T46" fmla="*/ 330 w 660"/>
                  <a:gd name="T47" fmla="*/ 38 h 661"/>
                  <a:gd name="T48" fmla="*/ 244 w 660"/>
                  <a:gd name="T49" fmla="*/ 51 h 661"/>
                  <a:gd name="T50" fmla="*/ 168 w 660"/>
                  <a:gd name="T51" fmla="*/ 88 h 661"/>
                  <a:gd name="T52" fmla="*/ 105 w 660"/>
                  <a:gd name="T53" fmla="*/ 145 h 661"/>
                  <a:gd name="T54" fmla="*/ 62 w 660"/>
                  <a:gd name="T55" fmla="*/ 217 h 661"/>
                  <a:gd name="T56" fmla="*/ 41 w 660"/>
                  <a:gd name="T57" fmla="*/ 301 h 661"/>
                  <a:gd name="T58" fmla="*/ 41 w 660"/>
                  <a:gd name="T59" fmla="*/ 360 h 661"/>
                  <a:gd name="T60" fmla="*/ 62 w 660"/>
                  <a:gd name="T61" fmla="*/ 444 h 661"/>
                  <a:gd name="T62" fmla="*/ 105 w 660"/>
                  <a:gd name="T63" fmla="*/ 516 h 661"/>
                  <a:gd name="T64" fmla="*/ 168 w 660"/>
                  <a:gd name="T65" fmla="*/ 573 h 661"/>
                  <a:gd name="T66" fmla="*/ 244 w 660"/>
                  <a:gd name="T67" fmla="*/ 610 h 661"/>
                  <a:gd name="T68" fmla="*/ 330 w 660"/>
                  <a:gd name="T69" fmla="*/ 623 h 661"/>
                  <a:gd name="T70" fmla="*/ 390 w 660"/>
                  <a:gd name="T71" fmla="*/ 616 h 661"/>
                  <a:gd name="T72" fmla="*/ 469 w 660"/>
                  <a:gd name="T73" fmla="*/ 587 h 661"/>
                  <a:gd name="T74" fmla="*/ 537 w 660"/>
                  <a:gd name="T75" fmla="*/ 537 h 661"/>
                  <a:gd name="T76" fmla="*/ 588 w 660"/>
                  <a:gd name="T77" fmla="*/ 470 h 661"/>
                  <a:gd name="T78" fmla="*/ 617 w 660"/>
                  <a:gd name="T79" fmla="*/ 389 h 661"/>
                  <a:gd name="T80" fmla="*/ 622 w 660"/>
                  <a:gd name="T81" fmla="*/ 331 h 661"/>
                  <a:gd name="T82" fmla="*/ 609 w 660"/>
                  <a:gd name="T83" fmla="*/ 244 h 661"/>
                  <a:gd name="T84" fmla="*/ 572 w 660"/>
                  <a:gd name="T85" fmla="*/ 167 h 661"/>
                  <a:gd name="T86" fmla="*/ 516 w 660"/>
                  <a:gd name="T87" fmla="*/ 106 h 661"/>
                  <a:gd name="T88" fmla="*/ 445 w 660"/>
                  <a:gd name="T89" fmla="*/ 63 h 661"/>
                  <a:gd name="T90" fmla="*/ 361 w 660"/>
                  <a:gd name="T91" fmla="*/ 4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60" h="661">
                    <a:moveTo>
                      <a:pt x="330" y="661"/>
                    </a:moveTo>
                    <a:lnTo>
                      <a:pt x="330" y="661"/>
                    </a:lnTo>
                    <a:lnTo>
                      <a:pt x="297" y="660"/>
                    </a:lnTo>
                    <a:lnTo>
                      <a:pt x="264" y="655"/>
                    </a:lnTo>
                    <a:lnTo>
                      <a:pt x="232" y="647"/>
                    </a:lnTo>
                    <a:lnTo>
                      <a:pt x="202" y="636"/>
                    </a:lnTo>
                    <a:lnTo>
                      <a:pt x="173" y="621"/>
                    </a:lnTo>
                    <a:lnTo>
                      <a:pt x="145" y="605"/>
                    </a:lnTo>
                    <a:lnTo>
                      <a:pt x="121" y="586"/>
                    </a:lnTo>
                    <a:lnTo>
                      <a:pt x="97" y="565"/>
                    </a:lnTo>
                    <a:lnTo>
                      <a:pt x="76" y="541"/>
                    </a:lnTo>
                    <a:lnTo>
                      <a:pt x="57" y="515"/>
                    </a:lnTo>
                    <a:lnTo>
                      <a:pt x="41" y="487"/>
                    </a:lnTo>
                    <a:lnTo>
                      <a:pt x="26" y="459"/>
                    </a:lnTo>
                    <a:lnTo>
                      <a:pt x="15" y="430"/>
                    </a:lnTo>
                    <a:lnTo>
                      <a:pt x="7" y="397"/>
                    </a:lnTo>
                    <a:lnTo>
                      <a:pt x="2" y="365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2" y="298"/>
                    </a:lnTo>
                    <a:lnTo>
                      <a:pt x="7" y="264"/>
                    </a:lnTo>
                    <a:lnTo>
                      <a:pt x="15" y="233"/>
                    </a:lnTo>
                    <a:lnTo>
                      <a:pt x="26" y="203"/>
                    </a:lnTo>
                    <a:lnTo>
                      <a:pt x="41" y="174"/>
                    </a:lnTo>
                    <a:lnTo>
                      <a:pt x="57" y="146"/>
                    </a:lnTo>
                    <a:lnTo>
                      <a:pt x="76" y="121"/>
                    </a:lnTo>
                    <a:lnTo>
                      <a:pt x="97" y="96"/>
                    </a:lnTo>
                    <a:lnTo>
                      <a:pt x="121" y="75"/>
                    </a:lnTo>
                    <a:lnTo>
                      <a:pt x="145" y="56"/>
                    </a:lnTo>
                    <a:lnTo>
                      <a:pt x="173" y="40"/>
                    </a:lnTo>
                    <a:lnTo>
                      <a:pt x="202" y="26"/>
                    </a:lnTo>
                    <a:lnTo>
                      <a:pt x="232" y="16"/>
                    </a:lnTo>
                    <a:lnTo>
                      <a:pt x="264" y="6"/>
                    </a:lnTo>
                    <a:lnTo>
                      <a:pt x="297" y="1"/>
                    </a:lnTo>
                    <a:lnTo>
                      <a:pt x="330" y="0"/>
                    </a:lnTo>
                    <a:lnTo>
                      <a:pt x="330" y="0"/>
                    </a:lnTo>
                    <a:lnTo>
                      <a:pt x="364" y="1"/>
                    </a:lnTo>
                    <a:lnTo>
                      <a:pt x="396" y="6"/>
                    </a:lnTo>
                    <a:lnTo>
                      <a:pt x="429" y="16"/>
                    </a:lnTo>
                    <a:lnTo>
                      <a:pt x="459" y="26"/>
                    </a:lnTo>
                    <a:lnTo>
                      <a:pt x="488" y="40"/>
                    </a:lnTo>
                    <a:lnTo>
                      <a:pt x="516" y="56"/>
                    </a:lnTo>
                    <a:lnTo>
                      <a:pt x="541" y="75"/>
                    </a:lnTo>
                    <a:lnTo>
                      <a:pt x="564" y="96"/>
                    </a:lnTo>
                    <a:lnTo>
                      <a:pt x="585" y="121"/>
                    </a:lnTo>
                    <a:lnTo>
                      <a:pt x="604" y="146"/>
                    </a:lnTo>
                    <a:lnTo>
                      <a:pt x="622" y="174"/>
                    </a:lnTo>
                    <a:lnTo>
                      <a:pt x="635" y="203"/>
                    </a:lnTo>
                    <a:lnTo>
                      <a:pt x="646" y="233"/>
                    </a:lnTo>
                    <a:lnTo>
                      <a:pt x="654" y="264"/>
                    </a:lnTo>
                    <a:lnTo>
                      <a:pt x="659" y="298"/>
                    </a:lnTo>
                    <a:lnTo>
                      <a:pt x="660" y="331"/>
                    </a:lnTo>
                    <a:lnTo>
                      <a:pt x="660" y="331"/>
                    </a:lnTo>
                    <a:lnTo>
                      <a:pt x="659" y="365"/>
                    </a:lnTo>
                    <a:lnTo>
                      <a:pt x="654" y="397"/>
                    </a:lnTo>
                    <a:lnTo>
                      <a:pt x="646" y="430"/>
                    </a:lnTo>
                    <a:lnTo>
                      <a:pt x="635" y="459"/>
                    </a:lnTo>
                    <a:lnTo>
                      <a:pt x="622" y="487"/>
                    </a:lnTo>
                    <a:lnTo>
                      <a:pt x="604" y="515"/>
                    </a:lnTo>
                    <a:lnTo>
                      <a:pt x="585" y="541"/>
                    </a:lnTo>
                    <a:lnTo>
                      <a:pt x="564" y="565"/>
                    </a:lnTo>
                    <a:lnTo>
                      <a:pt x="541" y="586"/>
                    </a:lnTo>
                    <a:lnTo>
                      <a:pt x="516" y="605"/>
                    </a:lnTo>
                    <a:lnTo>
                      <a:pt x="488" y="621"/>
                    </a:lnTo>
                    <a:lnTo>
                      <a:pt x="459" y="636"/>
                    </a:lnTo>
                    <a:lnTo>
                      <a:pt x="429" y="647"/>
                    </a:lnTo>
                    <a:lnTo>
                      <a:pt x="396" y="655"/>
                    </a:lnTo>
                    <a:lnTo>
                      <a:pt x="364" y="660"/>
                    </a:lnTo>
                    <a:lnTo>
                      <a:pt x="330" y="661"/>
                    </a:lnTo>
                    <a:lnTo>
                      <a:pt x="330" y="661"/>
                    </a:lnTo>
                    <a:close/>
                    <a:moveTo>
                      <a:pt x="330" y="38"/>
                    </a:moveTo>
                    <a:lnTo>
                      <a:pt x="330" y="38"/>
                    </a:lnTo>
                    <a:lnTo>
                      <a:pt x="301" y="40"/>
                    </a:lnTo>
                    <a:lnTo>
                      <a:pt x="272" y="45"/>
                    </a:lnTo>
                    <a:lnTo>
                      <a:pt x="244" y="51"/>
                    </a:lnTo>
                    <a:lnTo>
                      <a:pt x="218" y="63"/>
                    </a:lnTo>
                    <a:lnTo>
                      <a:pt x="192" y="74"/>
                    </a:lnTo>
                    <a:lnTo>
                      <a:pt x="168" y="88"/>
                    </a:lnTo>
                    <a:lnTo>
                      <a:pt x="145" y="106"/>
                    </a:lnTo>
                    <a:lnTo>
                      <a:pt x="124" y="124"/>
                    </a:lnTo>
                    <a:lnTo>
                      <a:pt x="105" y="145"/>
                    </a:lnTo>
                    <a:lnTo>
                      <a:pt x="89" y="167"/>
                    </a:lnTo>
                    <a:lnTo>
                      <a:pt x="74" y="191"/>
                    </a:lnTo>
                    <a:lnTo>
                      <a:pt x="62" y="217"/>
                    </a:lnTo>
                    <a:lnTo>
                      <a:pt x="52" y="244"/>
                    </a:lnTo>
                    <a:lnTo>
                      <a:pt x="45" y="272"/>
                    </a:lnTo>
                    <a:lnTo>
                      <a:pt x="41" y="301"/>
                    </a:lnTo>
                    <a:lnTo>
                      <a:pt x="39" y="331"/>
                    </a:lnTo>
                    <a:lnTo>
                      <a:pt x="39" y="331"/>
                    </a:lnTo>
                    <a:lnTo>
                      <a:pt x="41" y="360"/>
                    </a:lnTo>
                    <a:lnTo>
                      <a:pt x="45" y="389"/>
                    </a:lnTo>
                    <a:lnTo>
                      <a:pt x="52" y="417"/>
                    </a:lnTo>
                    <a:lnTo>
                      <a:pt x="62" y="444"/>
                    </a:lnTo>
                    <a:lnTo>
                      <a:pt x="74" y="470"/>
                    </a:lnTo>
                    <a:lnTo>
                      <a:pt x="89" y="494"/>
                    </a:lnTo>
                    <a:lnTo>
                      <a:pt x="105" y="516"/>
                    </a:lnTo>
                    <a:lnTo>
                      <a:pt x="124" y="537"/>
                    </a:lnTo>
                    <a:lnTo>
                      <a:pt x="145" y="555"/>
                    </a:lnTo>
                    <a:lnTo>
                      <a:pt x="168" y="573"/>
                    </a:lnTo>
                    <a:lnTo>
                      <a:pt x="192" y="587"/>
                    </a:lnTo>
                    <a:lnTo>
                      <a:pt x="218" y="600"/>
                    </a:lnTo>
                    <a:lnTo>
                      <a:pt x="244" y="610"/>
                    </a:lnTo>
                    <a:lnTo>
                      <a:pt x="272" y="616"/>
                    </a:lnTo>
                    <a:lnTo>
                      <a:pt x="301" y="621"/>
                    </a:lnTo>
                    <a:lnTo>
                      <a:pt x="330" y="623"/>
                    </a:lnTo>
                    <a:lnTo>
                      <a:pt x="330" y="623"/>
                    </a:lnTo>
                    <a:lnTo>
                      <a:pt x="361" y="621"/>
                    </a:lnTo>
                    <a:lnTo>
                      <a:pt x="390" y="616"/>
                    </a:lnTo>
                    <a:lnTo>
                      <a:pt x="417" y="610"/>
                    </a:lnTo>
                    <a:lnTo>
                      <a:pt x="445" y="600"/>
                    </a:lnTo>
                    <a:lnTo>
                      <a:pt x="469" y="587"/>
                    </a:lnTo>
                    <a:lnTo>
                      <a:pt x="493" y="573"/>
                    </a:lnTo>
                    <a:lnTo>
                      <a:pt x="516" y="555"/>
                    </a:lnTo>
                    <a:lnTo>
                      <a:pt x="537" y="537"/>
                    </a:lnTo>
                    <a:lnTo>
                      <a:pt x="556" y="516"/>
                    </a:lnTo>
                    <a:lnTo>
                      <a:pt x="572" y="494"/>
                    </a:lnTo>
                    <a:lnTo>
                      <a:pt x="588" y="470"/>
                    </a:lnTo>
                    <a:lnTo>
                      <a:pt x="599" y="444"/>
                    </a:lnTo>
                    <a:lnTo>
                      <a:pt x="609" y="417"/>
                    </a:lnTo>
                    <a:lnTo>
                      <a:pt x="617" y="389"/>
                    </a:lnTo>
                    <a:lnTo>
                      <a:pt x="620" y="360"/>
                    </a:lnTo>
                    <a:lnTo>
                      <a:pt x="622" y="331"/>
                    </a:lnTo>
                    <a:lnTo>
                      <a:pt x="622" y="331"/>
                    </a:lnTo>
                    <a:lnTo>
                      <a:pt x="620" y="301"/>
                    </a:lnTo>
                    <a:lnTo>
                      <a:pt x="617" y="272"/>
                    </a:lnTo>
                    <a:lnTo>
                      <a:pt x="609" y="244"/>
                    </a:lnTo>
                    <a:lnTo>
                      <a:pt x="599" y="217"/>
                    </a:lnTo>
                    <a:lnTo>
                      <a:pt x="588" y="191"/>
                    </a:lnTo>
                    <a:lnTo>
                      <a:pt x="572" y="167"/>
                    </a:lnTo>
                    <a:lnTo>
                      <a:pt x="556" y="145"/>
                    </a:lnTo>
                    <a:lnTo>
                      <a:pt x="537" y="124"/>
                    </a:lnTo>
                    <a:lnTo>
                      <a:pt x="516" y="106"/>
                    </a:lnTo>
                    <a:lnTo>
                      <a:pt x="493" y="88"/>
                    </a:lnTo>
                    <a:lnTo>
                      <a:pt x="469" y="74"/>
                    </a:lnTo>
                    <a:lnTo>
                      <a:pt x="445" y="63"/>
                    </a:lnTo>
                    <a:lnTo>
                      <a:pt x="417" y="51"/>
                    </a:lnTo>
                    <a:lnTo>
                      <a:pt x="390" y="45"/>
                    </a:lnTo>
                    <a:lnTo>
                      <a:pt x="361" y="40"/>
                    </a:lnTo>
                    <a:lnTo>
                      <a:pt x="330" y="38"/>
                    </a:lnTo>
                    <a:lnTo>
                      <a:pt x="330" y="38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9"/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6786" y="4313"/>
                <a:ext cx="1438" cy="1440"/>
              </a:xfrm>
              <a:custGeom>
                <a:avLst/>
                <a:gdLst>
                  <a:gd name="T0" fmla="*/ 296 w 660"/>
                  <a:gd name="T1" fmla="*/ 660 h 661"/>
                  <a:gd name="T2" fmla="*/ 201 w 660"/>
                  <a:gd name="T3" fmla="*/ 636 h 661"/>
                  <a:gd name="T4" fmla="*/ 119 w 660"/>
                  <a:gd name="T5" fmla="*/ 586 h 661"/>
                  <a:gd name="T6" fmla="*/ 56 w 660"/>
                  <a:gd name="T7" fmla="*/ 515 h 661"/>
                  <a:gd name="T8" fmla="*/ 15 w 660"/>
                  <a:gd name="T9" fmla="*/ 430 h 661"/>
                  <a:gd name="T10" fmla="*/ 0 w 660"/>
                  <a:gd name="T11" fmla="*/ 331 h 661"/>
                  <a:gd name="T12" fmla="*/ 7 w 660"/>
                  <a:gd name="T13" fmla="*/ 264 h 661"/>
                  <a:gd name="T14" fmla="*/ 39 w 660"/>
                  <a:gd name="T15" fmla="*/ 174 h 661"/>
                  <a:gd name="T16" fmla="*/ 97 w 660"/>
                  <a:gd name="T17" fmla="*/ 96 h 661"/>
                  <a:gd name="T18" fmla="*/ 172 w 660"/>
                  <a:gd name="T19" fmla="*/ 40 h 661"/>
                  <a:gd name="T20" fmla="*/ 264 w 660"/>
                  <a:gd name="T21" fmla="*/ 6 h 661"/>
                  <a:gd name="T22" fmla="*/ 330 w 660"/>
                  <a:gd name="T23" fmla="*/ 0 h 661"/>
                  <a:gd name="T24" fmla="*/ 428 w 660"/>
                  <a:gd name="T25" fmla="*/ 16 h 661"/>
                  <a:gd name="T26" fmla="*/ 515 w 660"/>
                  <a:gd name="T27" fmla="*/ 56 h 661"/>
                  <a:gd name="T28" fmla="*/ 584 w 660"/>
                  <a:gd name="T29" fmla="*/ 121 h 661"/>
                  <a:gd name="T30" fmla="*/ 634 w 660"/>
                  <a:gd name="T31" fmla="*/ 203 h 661"/>
                  <a:gd name="T32" fmla="*/ 659 w 660"/>
                  <a:gd name="T33" fmla="*/ 298 h 661"/>
                  <a:gd name="T34" fmla="*/ 659 w 660"/>
                  <a:gd name="T35" fmla="*/ 365 h 661"/>
                  <a:gd name="T36" fmla="*/ 634 w 660"/>
                  <a:gd name="T37" fmla="*/ 459 h 661"/>
                  <a:gd name="T38" fmla="*/ 584 w 660"/>
                  <a:gd name="T39" fmla="*/ 541 h 661"/>
                  <a:gd name="T40" fmla="*/ 515 w 660"/>
                  <a:gd name="T41" fmla="*/ 605 h 661"/>
                  <a:gd name="T42" fmla="*/ 428 w 660"/>
                  <a:gd name="T43" fmla="*/ 647 h 661"/>
                  <a:gd name="T44" fmla="*/ 330 w 660"/>
                  <a:gd name="T45" fmla="*/ 661 h 661"/>
                  <a:gd name="T46" fmla="*/ 330 w 660"/>
                  <a:gd name="T47" fmla="*/ 38 h 661"/>
                  <a:gd name="T48" fmla="*/ 243 w 660"/>
                  <a:gd name="T49" fmla="*/ 51 h 661"/>
                  <a:gd name="T50" fmla="*/ 168 w 660"/>
                  <a:gd name="T51" fmla="*/ 88 h 661"/>
                  <a:gd name="T52" fmla="*/ 105 w 660"/>
                  <a:gd name="T53" fmla="*/ 145 h 661"/>
                  <a:gd name="T54" fmla="*/ 61 w 660"/>
                  <a:gd name="T55" fmla="*/ 217 h 661"/>
                  <a:gd name="T56" fmla="*/ 40 w 660"/>
                  <a:gd name="T57" fmla="*/ 301 h 661"/>
                  <a:gd name="T58" fmla="*/ 40 w 660"/>
                  <a:gd name="T59" fmla="*/ 360 h 661"/>
                  <a:gd name="T60" fmla="*/ 61 w 660"/>
                  <a:gd name="T61" fmla="*/ 444 h 661"/>
                  <a:gd name="T62" fmla="*/ 105 w 660"/>
                  <a:gd name="T63" fmla="*/ 516 h 661"/>
                  <a:gd name="T64" fmla="*/ 168 w 660"/>
                  <a:gd name="T65" fmla="*/ 573 h 661"/>
                  <a:gd name="T66" fmla="*/ 243 w 660"/>
                  <a:gd name="T67" fmla="*/ 610 h 661"/>
                  <a:gd name="T68" fmla="*/ 330 w 660"/>
                  <a:gd name="T69" fmla="*/ 623 h 661"/>
                  <a:gd name="T70" fmla="*/ 388 w 660"/>
                  <a:gd name="T71" fmla="*/ 616 h 661"/>
                  <a:gd name="T72" fmla="*/ 469 w 660"/>
                  <a:gd name="T73" fmla="*/ 587 h 661"/>
                  <a:gd name="T74" fmla="*/ 536 w 660"/>
                  <a:gd name="T75" fmla="*/ 537 h 661"/>
                  <a:gd name="T76" fmla="*/ 586 w 660"/>
                  <a:gd name="T77" fmla="*/ 470 h 661"/>
                  <a:gd name="T78" fmla="*/ 617 w 660"/>
                  <a:gd name="T79" fmla="*/ 389 h 661"/>
                  <a:gd name="T80" fmla="*/ 622 w 660"/>
                  <a:gd name="T81" fmla="*/ 331 h 661"/>
                  <a:gd name="T82" fmla="*/ 609 w 660"/>
                  <a:gd name="T83" fmla="*/ 244 h 661"/>
                  <a:gd name="T84" fmla="*/ 572 w 660"/>
                  <a:gd name="T85" fmla="*/ 167 h 661"/>
                  <a:gd name="T86" fmla="*/ 515 w 660"/>
                  <a:gd name="T87" fmla="*/ 106 h 661"/>
                  <a:gd name="T88" fmla="*/ 443 w 660"/>
                  <a:gd name="T89" fmla="*/ 63 h 661"/>
                  <a:gd name="T90" fmla="*/ 359 w 660"/>
                  <a:gd name="T91" fmla="*/ 4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60" h="661">
                    <a:moveTo>
                      <a:pt x="330" y="661"/>
                    </a:moveTo>
                    <a:lnTo>
                      <a:pt x="330" y="661"/>
                    </a:lnTo>
                    <a:lnTo>
                      <a:pt x="296" y="660"/>
                    </a:lnTo>
                    <a:lnTo>
                      <a:pt x="264" y="655"/>
                    </a:lnTo>
                    <a:lnTo>
                      <a:pt x="232" y="647"/>
                    </a:lnTo>
                    <a:lnTo>
                      <a:pt x="201" y="636"/>
                    </a:lnTo>
                    <a:lnTo>
                      <a:pt x="172" y="621"/>
                    </a:lnTo>
                    <a:lnTo>
                      <a:pt x="145" y="605"/>
                    </a:lnTo>
                    <a:lnTo>
                      <a:pt x="119" y="586"/>
                    </a:lnTo>
                    <a:lnTo>
                      <a:pt x="97" y="565"/>
                    </a:lnTo>
                    <a:lnTo>
                      <a:pt x="76" y="541"/>
                    </a:lnTo>
                    <a:lnTo>
                      <a:pt x="56" y="515"/>
                    </a:lnTo>
                    <a:lnTo>
                      <a:pt x="39" y="487"/>
                    </a:lnTo>
                    <a:lnTo>
                      <a:pt x="26" y="459"/>
                    </a:lnTo>
                    <a:lnTo>
                      <a:pt x="15" y="430"/>
                    </a:lnTo>
                    <a:lnTo>
                      <a:pt x="7" y="397"/>
                    </a:lnTo>
                    <a:lnTo>
                      <a:pt x="2" y="365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2" y="298"/>
                    </a:lnTo>
                    <a:lnTo>
                      <a:pt x="7" y="264"/>
                    </a:lnTo>
                    <a:lnTo>
                      <a:pt x="15" y="233"/>
                    </a:lnTo>
                    <a:lnTo>
                      <a:pt x="26" y="203"/>
                    </a:lnTo>
                    <a:lnTo>
                      <a:pt x="39" y="174"/>
                    </a:lnTo>
                    <a:lnTo>
                      <a:pt x="56" y="146"/>
                    </a:lnTo>
                    <a:lnTo>
                      <a:pt x="76" y="121"/>
                    </a:lnTo>
                    <a:lnTo>
                      <a:pt x="97" y="96"/>
                    </a:lnTo>
                    <a:lnTo>
                      <a:pt x="119" y="75"/>
                    </a:lnTo>
                    <a:lnTo>
                      <a:pt x="145" y="56"/>
                    </a:lnTo>
                    <a:lnTo>
                      <a:pt x="172" y="40"/>
                    </a:lnTo>
                    <a:lnTo>
                      <a:pt x="201" y="26"/>
                    </a:lnTo>
                    <a:lnTo>
                      <a:pt x="232" y="16"/>
                    </a:lnTo>
                    <a:lnTo>
                      <a:pt x="264" y="6"/>
                    </a:lnTo>
                    <a:lnTo>
                      <a:pt x="296" y="1"/>
                    </a:lnTo>
                    <a:lnTo>
                      <a:pt x="330" y="0"/>
                    </a:lnTo>
                    <a:lnTo>
                      <a:pt x="330" y="0"/>
                    </a:lnTo>
                    <a:lnTo>
                      <a:pt x="364" y="1"/>
                    </a:lnTo>
                    <a:lnTo>
                      <a:pt x="396" y="6"/>
                    </a:lnTo>
                    <a:lnTo>
                      <a:pt x="428" y="16"/>
                    </a:lnTo>
                    <a:lnTo>
                      <a:pt x="459" y="26"/>
                    </a:lnTo>
                    <a:lnTo>
                      <a:pt x="488" y="40"/>
                    </a:lnTo>
                    <a:lnTo>
                      <a:pt x="515" y="56"/>
                    </a:lnTo>
                    <a:lnTo>
                      <a:pt x="539" y="75"/>
                    </a:lnTo>
                    <a:lnTo>
                      <a:pt x="564" y="96"/>
                    </a:lnTo>
                    <a:lnTo>
                      <a:pt x="584" y="121"/>
                    </a:lnTo>
                    <a:lnTo>
                      <a:pt x="604" y="146"/>
                    </a:lnTo>
                    <a:lnTo>
                      <a:pt x="620" y="174"/>
                    </a:lnTo>
                    <a:lnTo>
                      <a:pt x="634" y="203"/>
                    </a:lnTo>
                    <a:lnTo>
                      <a:pt x="646" y="233"/>
                    </a:lnTo>
                    <a:lnTo>
                      <a:pt x="654" y="264"/>
                    </a:lnTo>
                    <a:lnTo>
                      <a:pt x="659" y="298"/>
                    </a:lnTo>
                    <a:lnTo>
                      <a:pt x="660" y="331"/>
                    </a:lnTo>
                    <a:lnTo>
                      <a:pt x="660" y="331"/>
                    </a:lnTo>
                    <a:lnTo>
                      <a:pt x="659" y="365"/>
                    </a:lnTo>
                    <a:lnTo>
                      <a:pt x="654" y="397"/>
                    </a:lnTo>
                    <a:lnTo>
                      <a:pt x="646" y="430"/>
                    </a:lnTo>
                    <a:lnTo>
                      <a:pt x="634" y="459"/>
                    </a:lnTo>
                    <a:lnTo>
                      <a:pt x="620" y="487"/>
                    </a:lnTo>
                    <a:lnTo>
                      <a:pt x="604" y="515"/>
                    </a:lnTo>
                    <a:lnTo>
                      <a:pt x="584" y="541"/>
                    </a:lnTo>
                    <a:lnTo>
                      <a:pt x="564" y="565"/>
                    </a:lnTo>
                    <a:lnTo>
                      <a:pt x="539" y="586"/>
                    </a:lnTo>
                    <a:lnTo>
                      <a:pt x="515" y="605"/>
                    </a:lnTo>
                    <a:lnTo>
                      <a:pt x="488" y="621"/>
                    </a:lnTo>
                    <a:lnTo>
                      <a:pt x="459" y="636"/>
                    </a:lnTo>
                    <a:lnTo>
                      <a:pt x="428" y="647"/>
                    </a:lnTo>
                    <a:lnTo>
                      <a:pt x="396" y="655"/>
                    </a:lnTo>
                    <a:lnTo>
                      <a:pt x="364" y="660"/>
                    </a:lnTo>
                    <a:lnTo>
                      <a:pt x="330" y="661"/>
                    </a:lnTo>
                    <a:lnTo>
                      <a:pt x="330" y="661"/>
                    </a:lnTo>
                    <a:close/>
                    <a:moveTo>
                      <a:pt x="330" y="38"/>
                    </a:moveTo>
                    <a:lnTo>
                      <a:pt x="330" y="38"/>
                    </a:lnTo>
                    <a:lnTo>
                      <a:pt x="300" y="40"/>
                    </a:lnTo>
                    <a:lnTo>
                      <a:pt x="271" y="45"/>
                    </a:lnTo>
                    <a:lnTo>
                      <a:pt x="243" y="51"/>
                    </a:lnTo>
                    <a:lnTo>
                      <a:pt x="216" y="63"/>
                    </a:lnTo>
                    <a:lnTo>
                      <a:pt x="192" y="74"/>
                    </a:lnTo>
                    <a:lnTo>
                      <a:pt x="168" y="88"/>
                    </a:lnTo>
                    <a:lnTo>
                      <a:pt x="145" y="106"/>
                    </a:lnTo>
                    <a:lnTo>
                      <a:pt x="124" y="124"/>
                    </a:lnTo>
                    <a:lnTo>
                      <a:pt x="105" y="145"/>
                    </a:lnTo>
                    <a:lnTo>
                      <a:pt x="89" y="167"/>
                    </a:lnTo>
                    <a:lnTo>
                      <a:pt x="74" y="191"/>
                    </a:lnTo>
                    <a:lnTo>
                      <a:pt x="61" y="217"/>
                    </a:lnTo>
                    <a:lnTo>
                      <a:pt x="52" y="244"/>
                    </a:lnTo>
                    <a:lnTo>
                      <a:pt x="44" y="272"/>
                    </a:lnTo>
                    <a:lnTo>
                      <a:pt x="40" y="301"/>
                    </a:lnTo>
                    <a:lnTo>
                      <a:pt x="39" y="331"/>
                    </a:lnTo>
                    <a:lnTo>
                      <a:pt x="39" y="331"/>
                    </a:lnTo>
                    <a:lnTo>
                      <a:pt x="40" y="360"/>
                    </a:lnTo>
                    <a:lnTo>
                      <a:pt x="44" y="389"/>
                    </a:lnTo>
                    <a:lnTo>
                      <a:pt x="52" y="417"/>
                    </a:lnTo>
                    <a:lnTo>
                      <a:pt x="61" y="444"/>
                    </a:lnTo>
                    <a:lnTo>
                      <a:pt x="74" y="470"/>
                    </a:lnTo>
                    <a:lnTo>
                      <a:pt x="89" y="494"/>
                    </a:lnTo>
                    <a:lnTo>
                      <a:pt x="105" y="516"/>
                    </a:lnTo>
                    <a:lnTo>
                      <a:pt x="124" y="537"/>
                    </a:lnTo>
                    <a:lnTo>
                      <a:pt x="145" y="555"/>
                    </a:lnTo>
                    <a:lnTo>
                      <a:pt x="168" y="573"/>
                    </a:lnTo>
                    <a:lnTo>
                      <a:pt x="192" y="587"/>
                    </a:lnTo>
                    <a:lnTo>
                      <a:pt x="216" y="600"/>
                    </a:lnTo>
                    <a:lnTo>
                      <a:pt x="243" y="610"/>
                    </a:lnTo>
                    <a:lnTo>
                      <a:pt x="271" y="616"/>
                    </a:lnTo>
                    <a:lnTo>
                      <a:pt x="300" y="621"/>
                    </a:lnTo>
                    <a:lnTo>
                      <a:pt x="330" y="623"/>
                    </a:lnTo>
                    <a:lnTo>
                      <a:pt x="330" y="623"/>
                    </a:lnTo>
                    <a:lnTo>
                      <a:pt x="359" y="621"/>
                    </a:lnTo>
                    <a:lnTo>
                      <a:pt x="388" y="616"/>
                    </a:lnTo>
                    <a:lnTo>
                      <a:pt x="417" y="610"/>
                    </a:lnTo>
                    <a:lnTo>
                      <a:pt x="443" y="600"/>
                    </a:lnTo>
                    <a:lnTo>
                      <a:pt x="469" y="587"/>
                    </a:lnTo>
                    <a:lnTo>
                      <a:pt x="493" y="573"/>
                    </a:lnTo>
                    <a:lnTo>
                      <a:pt x="515" y="555"/>
                    </a:lnTo>
                    <a:lnTo>
                      <a:pt x="536" y="537"/>
                    </a:lnTo>
                    <a:lnTo>
                      <a:pt x="555" y="516"/>
                    </a:lnTo>
                    <a:lnTo>
                      <a:pt x="572" y="494"/>
                    </a:lnTo>
                    <a:lnTo>
                      <a:pt x="586" y="470"/>
                    </a:lnTo>
                    <a:lnTo>
                      <a:pt x="599" y="444"/>
                    </a:lnTo>
                    <a:lnTo>
                      <a:pt x="609" y="417"/>
                    </a:lnTo>
                    <a:lnTo>
                      <a:pt x="617" y="389"/>
                    </a:lnTo>
                    <a:lnTo>
                      <a:pt x="620" y="360"/>
                    </a:lnTo>
                    <a:lnTo>
                      <a:pt x="622" y="331"/>
                    </a:lnTo>
                    <a:lnTo>
                      <a:pt x="622" y="331"/>
                    </a:lnTo>
                    <a:lnTo>
                      <a:pt x="620" y="301"/>
                    </a:lnTo>
                    <a:lnTo>
                      <a:pt x="617" y="272"/>
                    </a:lnTo>
                    <a:lnTo>
                      <a:pt x="609" y="244"/>
                    </a:lnTo>
                    <a:lnTo>
                      <a:pt x="599" y="217"/>
                    </a:lnTo>
                    <a:lnTo>
                      <a:pt x="586" y="191"/>
                    </a:lnTo>
                    <a:lnTo>
                      <a:pt x="572" y="167"/>
                    </a:lnTo>
                    <a:lnTo>
                      <a:pt x="555" y="145"/>
                    </a:lnTo>
                    <a:lnTo>
                      <a:pt x="536" y="124"/>
                    </a:lnTo>
                    <a:lnTo>
                      <a:pt x="515" y="106"/>
                    </a:lnTo>
                    <a:lnTo>
                      <a:pt x="493" y="88"/>
                    </a:lnTo>
                    <a:lnTo>
                      <a:pt x="469" y="74"/>
                    </a:lnTo>
                    <a:lnTo>
                      <a:pt x="443" y="63"/>
                    </a:lnTo>
                    <a:lnTo>
                      <a:pt x="417" y="51"/>
                    </a:lnTo>
                    <a:lnTo>
                      <a:pt x="388" y="45"/>
                    </a:lnTo>
                    <a:lnTo>
                      <a:pt x="359" y="40"/>
                    </a:lnTo>
                    <a:lnTo>
                      <a:pt x="330" y="38"/>
                    </a:lnTo>
                    <a:lnTo>
                      <a:pt x="330" y="38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30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6786" y="1967"/>
                <a:ext cx="1438" cy="1442"/>
              </a:xfrm>
              <a:custGeom>
                <a:avLst/>
                <a:gdLst>
                  <a:gd name="T0" fmla="*/ 296 w 660"/>
                  <a:gd name="T1" fmla="*/ 660 h 662"/>
                  <a:gd name="T2" fmla="*/ 201 w 660"/>
                  <a:gd name="T3" fmla="*/ 636 h 662"/>
                  <a:gd name="T4" fmla="*/ 119 w 660"/>
                  <a:gd name="T5" fmla="*/ 586 h 662"/>
                  <a:gd name="T6" fmla="*/ 56 w 660"/>
                  <a:gd name="T7" fmla="*/ 515 h 662"/>
                  <a:gd name="T8" fmla="*/ 15 w 660"/>
                  <a:gd name="T9" fmla="*/ 430 h 662"/>
                  <a:gd name="T10" fmla="*/ 0 w 660"/>
                  <a:gd name="T11" fmla="*/ 332 h 662"/>
                  <a:gd name="T12" fmla="*/ 7 w 660"/>
                  <a:gd name="T13" fmla="*/ 264 h 662"/>
                  <a:gd name="T14" fmla="*/ 39 w 660"/>
                  <a:gd name="T15" fmla="*/ 174 h 662"/>
                  <a:gd name="T16" fmla="*/ 97 w 660"/>
                  <a:gd name="T17" fmla="*/ 97 h 662"/>
                  <a:gd name="T18" fmla="*/ 172 w 660"/>
                  <a:gd name="T19" fmla="*/ 40 h 662"/>
                  <a:gd name="T20" fmla="*/ 264 w 660"/>
                  <a:gd name="T21" fmla="*/ 6 h 662"/>
                  <a:gd name="T22" fmla="*/ 330 w 660"/>
                  <a:gd name="T23" fmla="*/ 0 h 662"/>
                  <a:gd name="T24" fmla="*/ 428 w 660"/>
                  <a:gd name="T25" fmla="*/ 16 h 662"/>
                  <a:gd name="T26" fmla="*/ 515 w 660"/>
                  <a:gd name="T27" fmla="*/ 56 h 662"/>
                  <a:gd name="T28" fmla="*/ 584 w 660"/>
                  <a:gd name="T29" fmla="*/ 121 h 662"/>
                  <a:gd name="T30" fmla="*/ 634 w 660"/>
                  <a:gd name="T31" fmla="*/ 203 h 662"/>
                  <a:gd name="T32" fmla="*/ 659 w 660"/>
                  <a:gd name="T33" fmla="*/ 298 h 662"/>
                  <a:gd name="T34" fmla="*/ 659 w 660"/>
                  <a:gd name="T35" fmla="*/ 365 h 662"/>
                  <a:gd name="T36" fmla="*/ 634 w 660"/>
                  <a:gd name="T37" fmla="*/ 459 h 662"/>
                  <a:gd name="T38" fmla="*/ 584 w 660"/>
                  <a:gd name="T39" fmla="*/ 541 h 662"/>
                  <a:gd name="T40" fmla="*/ 515 w 660"/>
                  <a:gd name="T41" fmla="*/ 605 h 662"/>
                  <a:gd name="T42" fmla="*/ 428 w 660"/>
                  <a:gd name="T43" fmla="*/ 647 h 662"/>
                  <a:gd name="T44" fmla="*/ 330 w 660"/>
                  <a:gd name="T45" fmla="*/ 662 h 662"/>
                  <a:gd name="T46" fmla="*/ 330 w 660"/>
                  <a:gd name="T47" fmla="*/ 39 h 662"/>
                  <a:gd name="T48" fmla="*/ 243 w 660"/>
                  <a:gd name="T49" fmla="*/ 52 h 662"/>
                  <a:gd name="T50" fmla="*/ 168 w 660"/>
                  <a:gd name="T51" fmla="*/ 89 h 662"/>
                  <a:gd name="T52" fmla="*/ 105 w 660"/>
                  <a:gd name="T53" fmla="*/ 145 h 662"/>
                  <a:gd name="T54" fmla="*/ 61 w 660"/>
                  <a:gd name="T55" fmla="*/ 217 h 662"/>
                  <a:gd name="T56" fmla="*/ 40 w 660"/>
                  <a:gd name="T57" fmla="*/ 301 h 662"/>
                  <a:gd name="T58" fmla="*/ 40 w 660"/>
                  <a:gd name="T59" fmla="*/ 361 h 662"/>
                  <a:gd name="T60" fmla="*/ 61 w 660"/>
                  <a:gd name="T61" fmla="*/ 444 h 662"/>
                  <a:gd name="T62" fmla="*/ 105 w 660"/>
                  <a:gd name="T63" fmla="*/ 517 h 662"/>
                  <a:gd name="T64" fmla="*/ 168 w 660"/>
                  <a:gd name="T65" fmla="*/ 573 h 662"/>
                  <a:gd name="T66" fmla="*/ 243 w 660"/>
                  <a:gd name="T67" fmla="*/ 610 h 662"/>
                  <a:gd name="T68" fmla="*/ 330 w 660"/>
                  <a:gd name="T69" fmla="*/ 623 h 662"/>
                  <a:gd name="T70" fmla="*/ 388 w 660"/>
                  <a:gd name="T71" fmla="*/ 616 h 662"/>
                  <a:gd name="T72" fmla="*/ 469 w 660"/>
                  <a:gd name="T73" fmla="*/ 587 h 662"/>
                  <a:gd name="T74" fmla="*/ 536 w 660"/>
                  <a:gd name="T75" fmla="*/ 538 h 662"/>
                  <a:gd name="T76" fmla="*/ 586 w 660"/>
                  <a:gd name="T77" fmla="*/ 470 h 662"/>
                  <a:gd name="T78" fmla="*/ 617 w 660"/>
                  <a:gd name="T79" fmla="*/ 390 h 662"/>
                  <a:gd name="T80" fmla="*/ 622 w 660"/>
                  <a:gd name="T81" fmla="*/ 332 h 662"/>
                  <a:gd name="T82" fmla="*/ 609 w 660"/>
                  <a:gd name="T83" fmla="*/ 245 h 662"/>
                  <a:gd name="T84" fmla="*/ 572 w 660"/>
                  <a:gd name="T85" fmla="*/ 167 h 662"/>
                  <a:gd name="T86" fmla="*/ 515 w 660"/>
                  <a:gd name="T87" fmla="*/ 106 h 662"/>
                  <a:gd name="T88" fmla="*/ 443 w 660"/>
                  <a:gd name="T89" fmla="*/ 63 h 662"/>
                  <a:gd name="T90" fmla="*/ 359 w 660"/>
                  <a:gd name="T91" fmla="*/ 4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60" h="662">
                    <a:moveTo>
                      <a:pt x="330" y="662"/>
                    </a:moveTo>
                    <a:lnTo>
                      <a:pt x="330" y="662"/>
                    </a:lnTo>
                    <a:lnTo>
                      <a:pt x="296" y="660"/>
                    </a:lnTo>
                    <a:lnTo>
                      <a:pt x="264" y="655"/>
                    </a:lnTo>
                    <a:lnTo>
                      <a:pt x="232" y="647"/>
                    </a:lnTo>
                    <a:lnTo>
                      <a:pt x="201" y="636"/>
                    </a:lnTo>
                    <a:lnTo>
                      <a:pt x="172" y="621"/>
                    </a:lnTo>
                    <a:lnTo>
                      <a:pt x="145" y="605"/>
                    </a:lnTo>
                    <a:lnTo>
                      <a:pt x="119" y="586"/>
                    </a:lnTo>
                    <a:lnTo>
                      <a:pt x="97" y="565"/>
                    </a:lnTo>
                    <a:lnTo>
                      <a:pt x="76" y="541"/>
                    </a:lnTo>
                    <a:lnTo>
                      <a:pt x="56" y="515"/>
                    </a:lnTo>
                    <a:lnTo>
                      <a:pt x="39" y="488"/>
                    </a:lnTo>
                    <a:lnTo>
                      <a:pt x="26" y="459"/>
                    </a:lnTo>
                    <a:lnTo>
                      <a:pt x="15" y="430"/>
                    </a:lnTo>
                    <a:lnTo>
                      <a:pt x="7" y="398"/>
                    </a:lnTo>
                    <a:lnTo>
                      <a:pt x="2" y="365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298"/>
                    </a:lnTo>
                    <a:lnTo>
                      <a:pt x="7" y="264"/>
                    </a:lnTo>
                    <a:lnTo>
                      <a:pt x="15" y="233"/>
                    </a:lnTo>
                    <a:lnTo>
                      <a:pt x="26" y="203"/>
                    </a:lnTo>
                    <a:lnTo>
                      <a:pt x="39" y="174"/>
                    </a:lnTo>
                    <a:lnTo>
                      <a:pt x="56" y="146"/>
                    </a:lnTo>
                    <a:lnTo>
                      <a:pt x="76" y="121"/>
                    </a:lnTo>
                    <a:lnTo>
                      <a:pt x="97" y="97"/>
                    </a:lnTo>
                    <a:lnTo>
                      <a:pt x="119" y="76"/>
                    </a:lnTo>
                    <a:lnTo>
                      <a:pt x="145" y="56"/>
                    </a:lnTo>
                    <a:lnTo>
                      <a:pt x="172" y="40"/>
                    </a:lnTo>
                    <a:lnTo>
                      <a:pt x="201" y="26"/>
                    </a:lnTo>
                    <a:lnTo>
                      <a:pt x="232" y="16"/>
                    </a:lnTo>
                    <a:lnTo>
                      <a:pt x="264" y="6"/>
                    </a:lnTo>
                    <a:lnTo>
                      <a:pt x="296" y="2"/>
                    </a:lnTo>
                    <a:lnTo>
                      <a:pt x="330" y="0"/>
                    </a:lnTo>
                    <a:lnTo>
                      <a:pt x="330" y="0"/>
                    </a:lnTo>
                    <a:lnTo>
                      <a:pt x="364" y="2"/>
                    </a:lnTo>
                    <a:lnTo>
                      <a:pt x="396" y="6"/>
                    </a:lnTo>
                    <a:lnTo>
                      <a:pt x="428" y="16"/>
                    </a:lnTo>
                    <a:lnTo>
                      <a:pt x="459" y="26"/>
                    </a:lnTo>
                    <a:lnTo>
                      <a:pt x="488" y="40"/>
                    </a:lnTo>
                    <a:lnTo>
                      <a:pt x="515" y="56"/>
                    </a:lnTo>
                    <a:lnTo>
                      <a:pt x="539" y="76"/>
                    </a:lnTo>
                    <a:lnTo>
                      <a:pt x="564" y="97"/>
                    </a:lnTo>
                    <a:lnTo>
                      <a:pt x="584" y="121"/>
                    </a:lnTo>
                    <a:lnTo>
                      <a:pt x="604" y="146"/>
                    </a:lnTo>
                    <a:lnTo>
                      <a:pt x="620" y="174"/>
                    </a:lnTo>
                    <a:lnTo>
                      <a:pt x="634" y="203"/>
                    </a:lnTo>
                    <a:lnTo>
                      <a:pt x="646" y="233"/>
                    </a:lnTo>
                    <a:lnTo>
                      <a:pt x="654" y="264"/>
                    </a:lnTo>
                    <a:lnTo>
                      <a:pt x="659" y="298"/>
                    </a:lnTo>
                    <a:lnTo>
                      <a:pt x="660" y="332"/>
                    </a:lnTo>
                    <a:lnTo>
                      <a:pt x="660" y="332"/>
                    </a:lnTo>
                    <a:lnTo>
                      <a:pt x="659" y="365"/>
                    </a:lnTo>
                    <a:lnTo>
                      <a:pt x="654" y="398"/>
                    </a:lnTo>
                    <a:lnTo>
                      <a:pt x="646" y="430"/>
                    </a:lnTo>
                    <a:lnTo>
                      <a:pt x="634" y="459"/>
                    </a:lnTo>
                    <a:lnTo>
                      <a:pt x="620" y="488"/>
                    </a:lnTo>
                    <a:lnTo>
                      <a:pt x="604" y="515"/>
                    </a:lnTo>
                    <a:lnTo>
                      <a:pt x="584" y="541"/>
                    </a:lnTo>
                    <a:lnTo>
                      <a:pt x="564" y="565"/>
                    </a:lnTo>
                    <a:lnTo>
                      <a:pt x="539" y="586"/>
                    </a:lnTo>
                    <a:lnTo>
                      <a:pt x="515" y="605"/>
                    </a:lnTo>
                    <a:lnTo>
                      <a:pt x="488" y="621"/>
                    </a:lnTo>
                    <a:lnTo>
                      <a:pt x="459" y="636"/>
                    </a:lnTo>
                    <a:lnTo>
                      <a:pt x="428" y="647"/>
                    </a:lnTo>
                    <a:lnTo>
                      <a:pt x="396" y="655"/>
                    </a:lnTo>
                    <a:lnTo>
                      <a:pt x="364" y="660"/>
                    </a:lnTo>
                    <a:lnTo>
                      <a:pt x="330" y="662"/>
                    </a:lnTo>
                    <a:lnTo>
                      <a:pt x="330" y="662"/>
                    </a:lnTo>
                    <a:close/>
                    <a:moveTo>
                      <a:pt x="330" y="39"/>
                    </a:moveTo>
                    <a:lnTo>
                      <a:pt x="330" y="39"/>
                    </a:lnTo>
                    <a:lnTo>
                      <a:pt x="300" y="40"/>
                    </a:lnTo>
                    <a:lnTo>
                      <a:pt x="271" y="45"/>
                    </a:lnTo>
                    <a:lnTo>
                      <a:pt x="243" y="52"/>
                    </a:lnTo>
                    <a:lnTo>
                      <a:pt x="216" y="63"/>
                    </a:lnTo>
                    <a:lnTo>
                      <a:pt x="192" y="74"/>
                    </a:lnTo>
                    <a:lnTo>
                      <a:pt x="168" y="89"/>
                    </a:lnTo>
                    <a:lnTo>
                      <a:pt x="145" y="106"/>
                    </a:lnTo>
                    <a:lnTo>
                      <a:pt x="124" y="124"/>
                    </a:lnTo>
                    <a:lnTo>
                      <a:pt x="105" y="145"/>
                    </a:lnTo>
                    <a:lnTo>
                      <a:pt x="89" y="167"/>
                    </a:lnTo>
                    <a:lnTo>
                      <a:pt x="74" y="192"/>
                    </a:lnTo>
                    <a:lnTo>
                      <a:pt x="61" y="217"/>
                    </a:lnTo>
                    <a:lnTo>
                      <a:pt x="52" y="245"/>
                    </a:lnTo>
                    <a:lnTo>
                      <a:pt x="44" y="272"/>
                    </a:lnTo>
                    <a:lnTo>
                      <a:pt x="40" y="301"/>
                    </a:lnTo>
                    <a:lnTo>
                      <a:pt x="39" y="332"/>
                    </a:lnTo>
                    <a:lnTo>
                      <a:pt x="39" y="332"/>
                    </a:lnTo>
                    <a:lnTo>
                      <a:pt x="40" y="361"/>
                    </a:lnTo>
                    <a:lnTo>
                      <a:pt x="44" y="390"/>
                    </a:lnTo>
                    <a:lnTo>
                      <a:pt x="52" y="417"/>
                    </a:lnTo>
                    <a:lnTo>
                      <a:pt x="61" y="444"/>
                    </a:lnTo>
                    <a:lnTo>
                      <a:pt x="74" y="470"/>
                    </a:lnTo>
                    <a:lnTo>
                      <a:pt x="89" y="494"/>
                    </a:lnTo>
                    <a:lnTo>
                      <a:pt x="105" y="517"/>
                    </a:lnTo>
                    <a:lnTo>
                      <a:pt x="124" y="538"/>
                    </a:lnTo>
                    <a:lnTo>
                      <a:pt x="145" y="555"/>
                    </a:lnTo>
                    <a:lnTo>
                      <a:pt x="168" y="573"/>
                    </a:lnTo>
                    <a:lnTo>
                      <a:pt x="192" y="587"/>
                    </a:lnTo>
                    <a:lnTo>
                      <a:pt x="216" y="600"/>
                    </a:lnTo>
                    <a:lnTo>
                      <a:pt x="243" y="610"/>
                    </a:lnTo>
                    <a:lnTo>
                      <a:pt x="271" y="616"/>
                    </a:lnTo>
                    <a:lnTo>
                      <a:pt x="300" y="621"/>
                    </a:lnTo>
                    <a:lnTo>
                      <a:pt x="330" y="623"/>
                    </a:lnTo>
                    <a:lnTo>
                      <a:pt x="330" y="623"/>
                    </a:lnTo>
                    <a:lnTo>
                      <a:pt x="359" y="621"/>
                    </a:lnTo>
                    <a:lnTo>
                      <a:pt x="388" y="616"/>
                    </a:lnTo>
                    <a:lnTo>
                      <a:pt x="417" y="610"/>
                    </a:lnTo>
                    <a:lnTo>
                      <a:pt x="443" y="600"/>
                    </a:lnTo>
                    <a:lnTo>
                      <a:pt x="469" y="587"/>
                    </a:lnTo>
                    <a:lnTo>
                      <a:pt x="493" y="573"/>
                    </a:lnTo>
                    <a:lnTo>
                      <a:pt x="515" y="555"/>
                    </a:lnTo>
                    <a:lnTo>
                      <a:pt x="536" y="538"/>
                    </a:lnTo>
                    <a:lnTo>
                      <a:pt x="555" y="517"/>
                    </a:lnTo>
                    <a:lnTo>
                      <a:pt x="572" y="494"/>
                    </a:lnTo>
                    <a:lnTo>
                      <a:pt x="586" y="470"/>
                    </a:lnTo>
                    <a:lnTo>
                      <a:pt x="599" y="444"/>
                    </a:lnTo>
                    <a:lnTo>
                      <a:pt x="609" y="417"/>
                    </a:lnTo>
                    <a:lnTo>
                      <a:pt x="617" y="390"/>
                    </a:lnTo>
                    <a:lnTo>
                      <a:pt x="620" y="361"/>
                    </a:lnTo>
                    <a:lnTo>
                      <a:pt x="622" y="332"/>
                    </a:lnTo>
                    <a:lnTo>
                      <a:pt x="622" y="332"/>
                    </a:lnTo>
                    <a:lnTo>
                      <a:pt x="620" y="301"/>
                    </a:lnTo>
                    <a:lnTo>
                      <a:pt x="617" y="272"/>
                    </a:lnTo>
                    <a:lnTo>
                      <a:pt x="609" y="245"/>
                    </a:lnTo>
                    <a:lnTo>
                      <a:pt x="599" y="217"/>
                    </a:lnTo>
                    <a:lnTo>
                      <a:pt x="586" y="192"/>
                    </a:lnTo>
                    <a:lnTo>
                      <a:pt x="572" y="167"/>
                    </a:lnTo>
                    <a:lnTo>
                      <a:pt x="555" y="145"/>
                    </a:lnTo>
                    <a:lnTo>
                      <a:pt x="536" y="124"/>
                    </a:lnTo>
                    <a:lnTo>
                      <a:pt x="515" y="106"/>
                    </a:lnTo>
                    <a:lnTo>
                      <a:pt x="493" y="89"/>
                    </a:lnTo>
                    <a:lnTo>
                      <a:pt x="469" y="74"/>
                    </a:lnTo>
                    <a:lnTo>
                      <a:pt x="443" y="63"/>
                    </a:lnTo>
                    <a:lnTo>
                      <a:pt x="417" y="52"/>
                    </a:lnTo>
                    <a:lnTo>
                      <a:pt x="388" y="45"/>
                    </a:lnTo>
                    <a:lnTo>
                      <a:pt x="359" y="40"/>
                    </a:lnTo>
                    <a:lnTo>
                      <a:pt x="330" y="39"/>
                    </a:lnTo>
                    <a:lnTo>
                      <a:pt x="330" y="39"/>
                    </a:ln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32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0743" y="2052"/>
                <a:ext cx="1270" cy="1272"/>
              </a:xfrm>
              <a:custGeom>
                <a:avLst/>
                <a:gdLst>
                  <a:gd name="T0" fmla="*/ 291 w 583"/>
                  <a:gd name="T1" fmla="*/ 0 h 584"/>
                  <a:gd name="T2" fmla="*/ 233 w 583"/>
                  <a:gd name="T3" fmla="*/ 6 h 584"/>
                  <a:gd name="T4" fmla="*/ 179 w 583"/>
                  <a:gd name="T5" fmla="*/ 24 h 584"/>
                  <a:gd name="T6" fmla="*/ 129 w 583"/>
                  <a:gd name="T7" fmla="*/ 50 h 584"/>
                  <a:gd name="T8" fmla="*/ 85 w 583"/>
                  <a:gd name="T9" fmla="*/ 85 h 584"/>
                  <a:gd name="T10" fmla="*/ 50 w 583"/>
                  <a:gd name="T11" fmla="*/ 128 h 584"/>
                  <a:gd name="T12" fmla="*/ 23 w 583"/>
                  <a:gd name="T13" fmla="*/ 178 h 584"/>
                  <a:gd name="T14" fmla="*/ 6 w 583"/>
                  <a:gd name="T15" fmla="*/ 233 h 584"/>
                  <a:gd name="T16" fmla="*/ 0 w 583"/>
                  <a:gd name="T17" fmla="*/ 293 h 584"/>
                  <a:gd name="T18" fmla="*/ 2 w 583"/>
                  <a:gd name="T19" fmla="*/ 322 h 584"/>
                  <a:gd name="T20" fmla="*/ 13 w 583"/>
                  <a:gd name="T21" fmla="*/ 378 h 584"/>
                  <a:gd name="T22" fmla="*/ 35 w 583"/>
                  <a:gd name="T23" fmla="*/ 431 h 584"/>
                  <a:gd name="T24" fmla="*/ 66 w 583"/>
                  <a:gd name="T25" fmla="*/ 478 h 584"/>
                  <a:gd name="T26" fmla="*/ 106 w 583"/>
                  <a:gd name="T27" fmla="*/ 516 h 584"/>
                  <a:gd name="T28" fmla="*/ 153 w 583"/>
                  <a:gd name="T29" fmla="*/ 548 h 584"/>
                  <a:gd name="T30" fmla="*/ 205 w 583"/>
                  <a:gd name="T31" fmla="*/ 571 h 584"/>
                  <a:gd name="T32" fmla="*/ 262 w 583"/>
                  <a:gd name="T33" fmla="*/ 582 h 584"/>
                  <a:gd name="T34" fmla="*/ 291 w 583"/>
                  <a:gd name="T35" fmla="*/ 584 h 584"/>
                  <a:gd name="T36" fmla="*/ 351 w 583"/>
                  <a:gd name="T37" fmla="*/ 577 h 584"/>
                  <a:gd name="T38" fmla="*/ 406 w 583"/>
                  <a:gd name="T39" fmla="*/ 561 h 584"/>
                  <a:gd name="T40" fmla="*/ 454 w 583"/>
                  <a:gd name="T41" fmla="*/ 534 h 584"/>
                  <a:gd name="T42" fmla="*/ 498 w 583"/>
                  <a:gd name="T43" fmla="*/ 499 h 584"/>
                  <a:gd name="T44" fmla="*/ 533 w 583"/>
                  <a:gd name="T45" fmla="*/ 455 h 584"/>
                  <a:gd name="T46" fmla="*/ 560 w 583"/>
                  <a:gd name="T47" fmla="*/ 405 h 584"/>
                  <a:gd name="T48" fmla="*/ 578 w 583"/>
                  <a:gd name="T49" fmla="*/ 351 h 584"/>
                  <a:gd name="T50" fmla="*/ 583 w 583"/>
                  <a:gd name="T51" fmla="*/ 293 h 584"/>
                  <a:gd name="T52" fmla="*/ 581 w 583"/>
                  <a:gd name="T53" fmla="*/ 262 h 584"/>
                  <a:gd name="T54" fmla="*/ 570 w 583"/>
                  <a:gd name="T55" fmla="*/ 206 h 584"/>
                  <a:gd name="T56" fmla="*/ 549 w 583"/>
                  <a:gd name="T57" fmla="*/ 153 h 584"/>
                  <a:gd name="T58" fmla="*/ 517 w 583"/>
                  <a:gd name="T59" fmla="*/ 106 h 584"/>
                  <a:gd name="T60" fmla="*/ 477 w 583"/>
                  <a:gd name="T61" fmla="*/ 67 h 584"/>
                  <a:gd name="T62" fmla="*/ 430 w 583"/>
                  <a:gd name="T63" fmla="*/ 35 h 584"/>
                  <a:gd name="T64" fmla="*/ 378 w 583"/>
                  <a:gd name="T65" fmla="*/ 13 h 584"/>
                  <a:gd name="T66" fmla="*/ 322 w 583"/>
                  <a:gd name="T67" fmla="*/ 1 h 584"/>
                  <a:gd name="T68" fmla="*/ 291 w 583"/>
                  <a:gd name="T6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3" h="584">
                    <a:moveTo>
                      <a:pt x="291" y="0"/>
                    </a:moveTo>
                    <a:lnTo>
                      <a:pt x="291" y="0"/>
                    </a:lnTo>
                    <a:lnTo>
                      <a:pt x="262" y="1"/>
                    </a:lnTo>
                    <a:lnTo>
                      <a:pt x="233" y="6"/>
                    </a:lnTo>
                    <a:lnTo>
                      <a:pt x="205" y="13"/>
                    </a:lnTo>
                    <a:lnTo>
                      <a:pt x="179" y="24"/>
                    </a:lnTo>
                    <a:lnTo>
                      <a:pt x="153" y="35"/>
                    </a:lnTo>
                    <a:lnTo>
                      <a:pt x="129" y="50"/>
                    </a:lnTo>
                    <a:lnTo>
                      <a:pt x="106" y="67"/>
                    </a:lnTo>
                    <a:lnTo>
                      <a:pt x="85" y="85"/>
                    </a:lnTo>
                    <a:lnTo>
                      <a:pt x="66" y="106"/>
                    </a:lnTo>
                    <a:lnTo>
                      <a:pt x="50" y="128"/>
                    </a:lnTo>
                    <a:lnTo>
                      <a:pt x="35" y="153"/>
                    </a:lnTo>
                    <a:lnTo>
                      <a:pt x="23" y="178"/>
                    </a:lnTo>
                    <a:lnTo>
                      <a:pt x="13" y="206"/>
                    </a:lnTo>
                    <a:lnTo>
                      <a:pt x="6" y="233"/>
                    </a:lnTo>
                    <a:lnTo>
                      <a:pt x="2" y="262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2" y="322"/>
                    </a:lnTo>
                    <a:lnTo>
                      <a:pt x="6" y="351"/>
                    </a:lnTo>
                    <a:lnTo>
                      <a:pt x="13" y="378"/>
                    </a:lnTo>
                    <a:lnTo>
                      <a:pt x="23" y="405"/>
                    </a:lnTo>
                    <a:lnTo>
                      <a:pt x="35" y="431"/>
                    </a:lnTo>
                    <a:lnTo>
                      <a:pt x="50" y="455"/>
                    </a:lnTo>
                    <a:lnTo>
                      <a:pt x="66" y="478"/>
                    </a:lnTo>
                    <a:lnTo>
                      <a:pt x="85" y="499"/>
                    </a:lnTo>
                    <a:lnTo>
                      <a:pt x="106" y="516"/>
                    </a:lnTo>
                    <a:lnTo>
                      <a:pt x="129" y="534"/>
                    </a:lnTo>
                    <a:lnTo>
                      <a:pt x="153" y="548"/>
                    </a:lnTo>
                    <a:lnTo>
                      <a:pt x="179" y="561"/>
                    </a:lnTo>
                    <a:lnTo>
                      <a:pt x="205" y="571"/>
                    </a:lnTo>
                    <a:lnTo>
                      <a:pt x="233" y="577"/>
                    </a:lnTo>
                    <a:lnTo>
                      <a:pt x="262" y="582"/>
                    </a:lnTo>
                    <a:lnTo>
                      <a:pt x="291" y="584"/>
                    </a:lnTo>
                    <a:lnTo>
                      <a:pt x="291" y="584"/>
                    </a:lnTo>
                    <a:lnTo>
                      <a:pt x="322" y="582"/>
                    </a:lnTo>
                    <a:lnTo>
                      <a:pt x="351" y="577"/>
                    </a:lnTo>
                    <a:lnTo>
                      <a:pt x="378" y="571"/>
                    </a:lnTo>
                    <a:lnTo>
                      <a:pt x="406" y="561"/>
                    </a:lnTo>
                    <a:lnTo>
                      <a:pt x="430" y="548"/>
                    </a:lnTo>
                    <a:lnTo>
                      <a:pt x="454" y="534"/>
                    </a:lnTo>
                    <a:lnTo>
                      <a:pt x="477" y="516"/>
                    </a:lnTo>
                    <a:lnTo>
                      <a:pt x="498" y="499"/>
                    </a:lnTo>
                    <a:lnTo>
                      <a:pt x="517" y="478"/>
                    </a:lnTo>
                    <a:lnTo>
                      <a:pt x="533" y="455"/>
                    </a:lnTo>
                    <a:lnTo>
                      <a:pt x="549" y="431"/>
                    </a:lnTo>
                    <a:lnTo>
                      <a:pt x="560" y="405"/>
                    </a:lnTo>
                    <a:lnTo>
                      <a:pt x="570" y="378"/>
                    </a:lnTo>
                    <a:lnTo>
                      <a:pt x="578" y="351"/>
                    </a:lnTo>
                    <a:lnTo>
                      <a:pt x="581" y="322"/>
                    </a:lnTo>
                    <a:lnTo>
                      <a:pt x="583" y="293"/>
                    </a:lnTo>
                    <a:lnTo>
                      <a:pt x="583" y="293"/>
                    </a:lnTo>
                    <a:lnTo>
                      <a:pt x="581" y="262"/>
                    </a:lnTo>
                    <a:lnTo>
                      <a:pt x="578" y="233"/>
                    </a:lnTo>
                    <a:lnTo>
                      <a:pt x="570" y="206"/>
                    </a:lnTo>
                    <a:lnTo>
                      <a:pt x="560" y="178"/>
                    </a:lnTo>
                    <a:lnTo>
                      <a:pt x="549" y="153"/>
                    </a:lnTo>
                    <a:lnTo>
                      <a:pt x="533" y="128"/>
                    </a:lnTo>
                    <a:lnTo>
                      <a:pt x="517" y="106"/>
                    </a:lnTo>
                    <a:lnTo>
                      <a:pt x="498" y="85"/>
                    </a:lnTo>
                    <a:lnTo>
                      <a:pt x="477" y="67"/>
                    </a:lnTo>
                    <a:lnTo>
                      <a:pt x="454" y="50"/>
                    </a:lnTo>
                    <a:lnTo>
                      <a:pt x="430" y="35"/>
                    </a:lnTo>
                    <a:lnTo>
                      <a:pt x="406" y="24"/>
                    </a:lnTo>
                    <a:lnTo>
                      <a:pt x="378" y="13"/>
                    </a:lnTo>
                    <a:lnTo>
                      <a:pt x="351" y="6"/>
                    </a:lnTo>
                    <a:lnTo>
                      <a:pt x="322" y="1"/>
                    </a:lnTo>
                    <a:lnTo>
                      <a:pt x="291" y="0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F6B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</a:rPr>
                  <a:t>多元协作机制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10" name="Freeform 33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10743" y="4396"/>
                <a:ext cx="1270" cy="1274"/>
              </a:xfrm>
              <a:custGeom>
                <a:avLst/>
                <a:gdLst>
                  <a:gd name="T0" fmla="*/ 291 w 583"/>
                  <a:gd name="T1" fmla="*/ 0 h 585"/>
                  <a:gd name="T2" fmla="*/ 233 w 583"/>
                  <a:gd name="T3" fmla="*/ 7 h 585"/>
                  <a:gd name="T4" fmla="*/ 179 w 583"/>
                  <a:gd name="T5" fmla="*/ 25 h 585"/>
                  <a:gd name="T6" fmla="*/ 129 w 583"/>
                  <a:gd name="T7" fmla="*/ 50 h 585"/>
                  <a:gd name="T8" fmla="*/ 85 w 583"/>
                  <a:gd name="T9" fmla="*/ 86 h 585"/>
                  <a:gd name="T10" fmla="*/ 50 w 583"/>
                  <a:gd name="T11" fmla="*/ 129 h 585"/>
                  <a:gd name="T12" fmla="*/ 23 w 583"/>
                  <a:gd name="T13" fmla="*/ 179 h 585"/>
                  <a:gd name="T14" fmla="*/ 6 w 583"/>
                  <a:gd name="T15" fmla="*/ 234 h 585"/>
                  <a:gd name="T16" fmla="*/ 0 w 583"/>
                  <a:gd name="T17" fmla="*/ 293 h 585"/>
                  <a:gd name="T18" fmla="*/ 2 w 583"/>
                  <a:gd name="T19" fmla="*/ 322 h 585"/>
                  <a:gd name="T20" fmla="*/ 13 w 583"/>
                  <a:gd name="T21" fmla="*/ 379 h 585"/>
                  <a:gd name="T22" fmla="*/ 35 w 583"/>
                  <a:gd name="T23" fmla="*/ 432 h 585"/>
                  <a:gd name="T24" fmla="*/ 66 w 583"/>
                  <a:gd name="T25" fmla="*/ 478 h 585"/>
                  <a:gd name="T26" fmla="*/ 106 w 583"/>
                  <a:gd name="T27" fmla="*/ 517 h 585"/>
                  <a:gd name="T28" fmla="*/ 153 w 583"/>
                  <a:gd name="T29" fmla="*/ 549 h 585"/>
                  <a:gd name="T30" fmla="*/ 205 w 583"/>
                  <a:gd name="T31" fmla="*/ 572 h 585"/>
                  <a:gd name="T32" fmla="*/ 262 w 583"/>
                  <a:gd name="T33" fmla="*/ 583 h 585"/>
                  <a:gd name="T34" fmla="*/ 291 w 583"/>
                  <a:gd name="T35" fmla="*/ 585 h 585"/>
                  <a:gd name="T36" fmla="*/ 351 w 583"/>
                  <a:gd name="T37" fmla="*/ 578 h 585"/>
                  <a:gd name="T38" fmla="*/ 406 w 583"/>
                  <a:gd name="T39" fmla="*/ 562 h 585"/>
                  <a:gd name="T40" fmla="*/ 454 w 583"/>
                  <a:gd name="T41" fmla="*/ 535 h 585"/>
                  <a:gd name="T42" fmla="*/ 498 w 583"/>
                  <a:gd name="T43" fmla="*/ 499 h 585"/>
                  <a:gd name="T44" fmla="*/ 533 w 583"/>
                  <a:gd name="T45" fmla="*/ 456 h 585"/>
                  <a:gd name="T46" fmla="*/ 560 w 583"/>
                  <a:gd name="T47" fmla="*/ 406 h 585"/>
                  <a:gd name="T48" fmla="*/ 578 w 583"/>
                  <a:gd name="T49" fmla="*/ 351 h 585"/>
                  <a:gd name="T50" fmla="*/ 583 w 583"/>
                  <a:gd name="T51" fmla="*/ 293 h 585"/>
                  <a:gd name="T52" fmla="*/ 581 w 583"/>
                  <a:gd name="T53" fmla="*/ 263 h 585"/>
                  <a:gd name="T54" fmla="*/ 570 w 583"/>
                  <a:gd name="T55" fmla="*/ 206 h 585"/>
                  <a:gd name="T56" fmla="*/ 549 w 583"/>
                  <a:gd name="T57" fmla="*/ 153 h 585"/>
                  <a:gd name="T58" fmla="*/ 517 w 583"/>
                  <a:gd name="T59" fmla="*/ 107 h 585"/>
                  <a:gd name="T60" fmla="*/ 477 w 583"/>
                  <a:gd name="T61" fmla="*/ 68 h 585"/>
                  <a:gd name="T62" fmla="*/ 430 w 583"/>
                  <a:gd name="T63" fmla="*/ 36 h 585"/>
                  <a:gd name="T64" fmla="*/ 378 w 583"/>
                  <a:gd name="T65" fmla="*/ 13 h 585"/>
                  <a:gd name="T66" fmla="*/ 322 w 583"/>
                  <a:gd name="T67" fmla="*/ 2 h 585"/>
                  <a:gd name="T68" fmla="*/ 291 w 583"/>
                  <a:gd name="T6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3" h="585">
                    <a:moveTo>
                      <a:pt x="291" y="0"/>
                    </a:moveTo>
                    <a:lnTo>
                      <a:pt x="291" y="0"/>
                    </a:lnTo>
                    <a:lnTo>
                      <a:pt x="262" y="2"/>
                    </a:lnTo>
                    <a:lnTo>
                      <a:pt x="233" y="7"/>
                    </a:lnTo>
                    <a:lnTo>
                      <a:pt x="205" y="13"/>
                    </a:lnTo>
                    <a:lnTo>
                      <a:pt x="179" y="25"/>
                    </a:lnTo>
                    <a:lnTo>
                      <a:pt x="153" y="36"/>
                    </a:lnTo>
                    <a:lnTo>
                      <a:pt x="129" y="50"/>
                    </a:lnTo>
                    <a:lnTo>
                      <a:pt x="106" y="68"/>
                    </a:lnTo>
                    <a:lnTo>
                      <a:pt x="85" y="86"/>
                    </a:lnTo>
                    <a:lnTo>
                      <a:pt x="66" y="107"/>
                    </a:lnTo>
                    <a:lnTo>
                      <a:pt x="50" y="129"/>
                    </a:lnTo>
                    <a:lnTo>
                      <a:pt x="35" y="153"/>
                    </a:lnTo>
                    <a:lnTo>
                      <a:pt x="23" y="179"/>
                    </a:lnTo>
                    <a:lnTo>
                      <a:pt x="13" y="206"/>
                    </a:lnTo>
                    <a:lnTo>
                      <a:pt x="6" y="234"/>
                    </a:lnTo>
                    <a:lnTo>
                      <a:pt x="2" y="263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2" y="322"/>
                    </a:lnTo>
                    <a:lnTo>
                      <a:pt x="6" y="351"/>
                    </a:lnTo>
                    <a:lnTo>
                      <a:pt x="13" y="379"/>
                    </a:lnTo>
                    <a:lnTo>
                      <a:pt x="23" y="406"/>
                    </a:lnTo>
                    <a:lnTo>
                      <a:pt x="35" y="432"/>
                    </a:lnTo>
                    <a:lnTo>
                      <a:pt x="50" y="456"/>
                    </a:lnTo>
                    <a:lnTo>
                      <a:pt x="66" y="478"/>
                    </a:lnTo>
                    <a:lnTo>
                      <a:pt x="85" y="499"/>
                    </a:lnTo>
                    <a:lnTo>
                      <a:pt x="106" y="517"/>
                    </a:lnTo>
                    <a:lnTo>
                      <a:pt x="129" y="535"/>
                    </a:lnTo>
                    <a:lnTo>
                      <a:pt x="153" y="549"/>
                    </a:lnTo>
                    <a:lnTo>
                      <a:pt x="179" y="562"/>
                    </a:lnTo>
                    <a:lnTo>
                      <a:pt x="205" y="572"/>
                    </a:lnTo>
                    <a:lnTo>
                      <a:pt x="233" y="578"/>
                    </a:lnTo>
                    <a:lnTo>
                      <a:pt x="262" y="583"/>
                    </a:lnTo>
                    <a:lnTo>
                      <a:pt x="291" y="585"/>
                    </a:lnTo>
                    <a:lnTo>
                      <a:pt x="291" y="585"/>
                    </a:lnTo>
                    <a:lnTo>
                      <a:pt x="322" y="583"/>
                    </a:lnTo>
                    <a:lnTo>
                      <a:pt x="351" y="578"/>
                    </a:lnTo>
                    <a:lnTo>
                      <a:pt x="378" y="572"/>
                    </a:lnTo>
                    <a:lnTo>
                      <a:pt x="406" y="562"/>
                    </a:lnTo>
                    <a:lnTo>
                      <a:pt x="430" y="549"/>
                    </a:lnTo>
                    <a:lnTo>
                      <a:pt x="454" y="535"/>
                    </a:lnTo>
                    <a:lnTo>
                      <a:pt x="477" y="517"/>
                    </a:lnTo>
                    <a:lnTo>
                      <a:pt x="498" y="499"/>
                    </a:lnTo>
                    <a:lnTo>
                      <a:pt x="517" y="478"/>
                    </a:lnTo>
                    <a:lnTo>
                      <a:pt x="533" y="456"/>
                    </a:lnTo>
                    <a:lnTo>
                      <a:pt x="549" y="432"/>
                    </a:lnTo>
                    <a:lnTo>
                      <a:pt x="560" y="406"/>
                    </a:lnTo>
                    <a:lnTo>
                      <a:pt x="570" y="379"/>
                    </a:lnTo>
                    <a:lnTo>
                      <a:pt x="578" y="351"/>
                    </a:lnTo>
                    <a:lnTo>
                      <a:pt x="581" y="322"/>
                    </a:lnTo>
                    <a:lnTo>
                      <a:pt x="583" y="293"/>
                    </a:lnTo>
                    <a:lnTo>
                      <a:pt x="583" y="293"/>
                    </a:lnTo>
                    <a:lnTo>
                      <a:pt x="581" y="263"/>
                    </a:lnTo>
                    <a:lnTo>
                      <a:pt x="578" y="234"/>
                    </a:lnTo>
                    <a:lnTo>
                      <a:pt x="570" y="206"/>
                    </a:lnTo>
                    <a:lnTo>
                      <a:pt x="560" y="179"/>
                    </a:lnTo>
                    <a:lnTo>
                      <a:pt x="549" y="153"/>
                    </a:lnTo>
                    <a:lnTo>
                      <a:pt x="533" y="129"/>
                    </a:lnTo>
                    <a:lnTo>
                      <a:pt x="517" y="107"/>
                    </a:lnTo>
                    <a:lnTo>
                      <a:pt x="498" y="86"/>
                    </a:lnTo>
                    <a:lnTo>
                      <a:pt x="477" y="68"/>
                    </a:lnTo>
                    <a:lnTo>
                      <a:pt x="454" y="50"/>
                    </a:lnTo>
                    <a:lnTo>
                      <a:pt x="430" y="36"/>
                    </a:lnTo>
                    <a:lnTo>
                      <a:pt x="406" y="25"/>
                    </a:lnTo>
                    <a:lnTo>
                      <a:pt x="378" y="13"/>
                    </a:lnTo>
                    <a:lnTo>
                      <a:pt x="351" y="7"/>
                    </a:lnTo>
                    <a:lnTo>
                      <a:pt x="322" y="2"/>
                    </a:lnTo>
                    <a:lnTo>
                      <a:pt x="291" y="0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317C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</a:rPr>
                  <a:t>人才培养机制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11" name="Freeform 34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6871" y="4396"/>
                <a:ext cx="1270" cy="1274"/>
              </a:xfrm>
              <a:custGeom>
                <a:avLst/>
                <a:gdLst>
                  <a:gd name="T0" fmla="*/ 291 w 583"/>
                  <a:gd name="T1" fmla="*/ 0 h 585"/>
                  <a:gd name="T2" fmla="*/ 232 w 583"/>
                  <a:gd name="T3" fmla="*/ 7 h 585"/>
                  <a:gd name="T4" fmla="*/ 177 w 583"/>
                  <a:gd name="T5" fmla="*/ 25 h 585"/>
                  <a:gd name="T6" fmla="*/ 129 w 583"/>
                  <a:gd name="T7" fmla="*/ 50 h 585"/>
                  <a:gd name="T8" fmla="*/ 85 w 583"/>
                  <a:gd name="T9" fmla="*/ 86 h 585"/>
                  <a:gd name="T10" fmla="*/ 50 w 583"/>
                  <a:gd name="T11" fmla="*/ 129 h 585"/>
                  <a:gd name="T12" fmla="*/ 22 w 583"/>
                  <a:gd name="T13" fmla="*/ 179 h 585"/>
                  <a:gd name="T14" fmla="*/ 5 w 583"/>
                  <a:gd name="T15" fmla="*/ 234 h 585"/>
                  <a:gd name="T16" fmla="*/ 0 w 583"/>
                  <a:gd name="T17" fmla="*/ 293 h 585"/>
                  <a:gd name="T18" fmla="*/ 1 w 583"/>
                  <a:gd name="T19" fmla="*/ 322 h 585"/>
                  <a:gd name="T20" fmla="*/ 13 w 583"/>
                  <a:gd name="T21" fmla="*/ 379 h 585"/>
                  <a:gd name="T22" fmla="*/ 35 w 583"/>
                  <a:gd name="T23" fmla="*/ 432 h 585"/>
                  <a:gd name="T24" fmla="*/ 66 w 583"/>
                  <a:gd name="T25" fmla="*/ 478 h 585"/>
                  <a:gd name="T26" fmla="*/ 106 w 583"/>
                  <a:gd name="T27" fmla="*/ 517 h 585"/>
                  <a:gd name="T28" fmla="*/ 153 w 583"/>
                  <a:gd name="T29" fmla="*/ 549 h 585"/>
                  <a:gd name="T30" fmla="*/ 204 w 583"/>
                  <a:gd name="T31" fmla="*/ 572 h 585"/>
                  <a:gd name="T32" fmla="*/ 261 w 583"/>
                  <a:gd name="T33" fmla="*/ 583 h 585"/>
                  <a:gd name="T34" fmla="*/ 291 w 583"/>
                  <a:gd name="T35" fmla="*/ 585 h 585"/>
                  <a:gd name="T36" fmla="*/ 349 w 583"/>
                  <a:gd name="T37" fmla="*/ 578 h 585"/>
                  <a:gd name="T38" fmla="*/ 404 w 583"/>
                  <a:gd name="T39" fmla="*/ 562 h 585"/>
                  <a:gd name="T40" fmla="*/ 454 w 583"/>
                  <a:gd name="T41" fmla="*/ 535 h 585"/>
                  <a:gd name="T42" fmla="*/ 497 w 583"/>
                  <a:gd name="T43" fmla="*/ 499 h 585"/>
                  <a:gd name="T44" fmla="*/ 533 w 583"/>
                  <a:gd name="T45" fmla="*/ 456 h 585"/>
                  <a:gd name="T46" fmla="*/ 560 w 583"/>
                  <a:gd name="T47" fmla="*/ 406 h 585"/>
                  <a:gd name="T48" fmla="*/ 578 w 583"/>
                  <a:gd name="T49" fmla="*/ 351 h 585"/>
                  <a:gd name="T50" fmla="*/ 583 w 583"/>
                  <a:gd name="T51" fmla="*/ 293 h 585"/>
                  <a:gd name="T52" fmla="*/ 581 w 583"/>
                  <a:gd name="T53" fmla="*/ 263 h 585"/>
                  <a:gd name="T54" fmla="*/ 570 w 583"/>
                  <a:gd name="T55" fmla="*/ 206 h 585"/>
                  <a:gd name="T56" fmla="*/ 547 w 583"/>
                  <a:gd name="T57" fmla="*/ 153 h 585"/>
                  <a:gd name="T58" fmla="*/ 516 w 583"/>
                  <a:gd name="T59" fmla="*/ 107 h 585"/>
                  <a:gd name="T60" fmla="*/ 476 w 583"/>
                  <a:gd name="T61" fmla="*/ 68 h 585"/>
                  <a:gd name="T62" fmla="*/ 430 w 583"/>
                  <a:gd name="T63" fmla="*/ 36 h 585"/>
                  <a:gd name="T64" fmla="*/ 378 w 583"/>
                  <a:gd name="T65" fmla="*/ 13 h 585"/>
                  <a:gd name="T66" fmla="*/ 320 w 583"/>
                  <a:gd name="T67" fmla="*/ 2 h 585"/>
                  <a:gd name="T68" fmla="*/ 291 w 583"/>
                  <a:gd name="T6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3" h="585">
                    <a:moveTo>
                      <a:pt x="291" y="0"/>
                    </a:moveTo>
                    <a:lnTo>
                      <a:pt x="291" y="0"/>
                    </a:lnTo>
                    <a:lnTo>
                      <a:pt x="261" y="2"/>
                    </a:lnTo>
                    <a:lnTo>
                      <a:pt x="232" y="7"/>
                    </a:lnTo>
                    <a:lnTo>
                      <a:pt x="204" y="13"/>
                    </a:lnTo>
                    <a:lnTo>
                      <a:pt x="177" y="25"/>
                    </a:lnTo>
                    <a:lnTo>
                      <a:pt x="153" y="36"/>
                    </a:lnTo>
                    <a:lnTo>
                      <a:pt x="129" y="50"/>
                    </a:lnTo>
                    <a:lnTo>
                      <a:pt x="106" y="68"/>
                    </a:lnTo>
                    <a:lnTo>
                      <a:pt x="85" y="86"/>
                    </a:lnTo>
                    <a:lnTo>
                      <a:pt x="66" y="107"/>
                    </a:lnTo>
                    <a:lnTo>
                      <a:pt x="50" y="129"/>
                    </a:lnTo>
                    <a:lnTo>
                      <a:pt x="35" y="153"/>
                    </a:lnTo>
                    <a:lnTo>
                      <a:pt x="22" y="179"/>
                    </a:lnTo>
                    <a:lnTo>
                      <a:pt x="13" y="206"/>
                    </a:lnTo>
                    <a:lnTo>
                      <a:pt x="5" y="234"/>
                    </a:lnTo>
                    <a:lnTo>
                      <a:pt x="1" y="263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1" y="322"/>
                    </a:lnTo>
                    <a:lnTo>
                      <a:pt x="5" y="351"/>
                    </a:lnTo>
                    <a:lnTo>
                      <a:pt x="13" y="379"/>
                    </a:lnTo>
                    <a:lnTo>
                      <a:pt x="22" y="406"/>
                    </a:lnTo>
                    <a:lnTo>
                      <a:pt x="35" y="432"/>
                    </a:lnTo>
                    <a:lnTo>
                      <a:pt x="50" y="456"/>
                    </a:lnTo>
                    <a:lnTo>
                      <a:pt x="66" y="478"/>
                    </a:lnTo>
                    <a:lnTo>
                      <a:pt x="85" y="499"/>
                    </a:lnTo>
                    <a:lnTo>
                      <a:pt x="106" y="517"/>
                    </a:lnTo>
                    <a:lnTo>
                      <a:pt x="129" y="535"/>
                    </a:lnTo>
                    <a:lnTo>
                      <a:pt x="153" y="549"/>
                    </a:lnTo>
                    <a:lnTo>
                      <a:pt x="177" y="562"/>
                    </a:lnTo>
                    <a:lnTo>
                      <a:pt x="204" y="572"/>
                    </a:lnTo>
                    <a:lnTo>
                      <a:pt x="232" y="578"/>
                    </a:lnTo>
                    <a:lnTo>
                      <a:pt x="261" y="583"/>
                    </a:lnTo>
                    <a:lnTo>
                      <a:pt x="291" y="585"/>
                    </a:lnTo>
                    <a:lnTo>
                      <a:pt x="291" y="585"/>
                    </a:lnTo>
                    <a:lnTo>
                      <a:pt x="320" y="583"/>
                    </a:lnTo>
                    <a:lnTo>
                      <a:pt x="349" y="578"/>
                    </a:lnTo>
                    <a:lnTo>
                      <a:pt x="378" y="572"/>
                    </a:lnTo>
                    <a:lnTo>
                      <a:pt x="404" y="562"/>
                    </a:lnTo>
                    <a:lnTo>
                      <a:pt x="430" y="549"/>
                    </a:lnTo>
                    <a:lnTo>
                      <a:pt x="454" y="535"/>
                    </a:lnTo>
                    <a:lnTo>
                      <a:pt x="476" y="517"/>
                    </a:lnTo>
                    <a:lnTo>
                      <a:pt x="497" y="499"/>
                    </a:lnTo>
                    <a:lnTo>
                      <a:pt x="516" y="478"/>
                    </a:lnTo>
                    <a:lnTo>
                      <a:pt x="533" y="456"/>
                    </a:lnTo>
                    <a:lnTo>
                      <a:pt x="547" y="432"/>
                    </a:lnTo>
                    <a:lnTo>
                      <a:pt x="560" y="406"/>
                    </a:lnTo>
                    <a:lnTo>
                      <a:pt x="570" y="379"/>
                    </a:lnTo>
                    <a:lnTo>
                      <a:pt x="578" y="351"/>
                    </a:lnTo>
                    <a:lnTo>
                      <a:pt x="581" y="322"/>
                    </a:lnTo>
                    <a:lnTo>
                      <a:pt x="583" y="293"/>
                    </a:lnTo>
                    <a:lnTo>
                      <a:pt x="583" y="293"/>
                    </a:lnTo>
                    <a:lnTo>
                      <a:pt x="581" y="263"/>
                    </a:lnTo>
                    <a:lnTo>
                      <a:pt x="578" y="234"/>
                    </a:lnTo>
                    <a:lnTo>
                      <a:pt x="570" y="206"/>
                    </a:lnTo>
                    <a:lnTo>
                      <a:pt x="560" y="179"/>
                    </a:lnTo>
                    <a:lnTo>
                      <a:pt x="547" y="153"/>
                    </a:lnTo>
                    <a:lnTo>
                      <a:pt x="533" y="129"/>
                    </a:lnTo>
                    <a:lnTo>
                      <a:pt x="516" y="107"/>
                    </a:lnTo>
                    <a:lnTo>
                      <a:pt x="497" y="86"/>
                    </a:lnTo>
                    <a:lnTo>
                      <a:pt x="476" y="68"/>
                    </a:lnTo>
                    <a:lnTo>
                      <a:pt x="454" y="50"/>
                    </a:lnTo>
                    <a:lnTo>
                      <a:pt x="430" y="36"/>
                    </a:lnTo>
                    <a:lnTo>
                      <a:pt x="404" y="25"/>
                    </a:lnTo>
                    <a:lnTo>
                      <a:pt x="378" y="13"/>
                    </a:lnTo>
                    <a:lnTo>
                      <a:pt x="349" y="7"/>
                    </a:lnTo>
                    <a:lnTo>
                      <a:pt x="320" y="2"/>
                    </a:lnTo>
                    <a:lnTo>
                      <a:pt x="291" y="0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DC6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</a:rPr>
                  <a:t>评价激励机制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12" name="Freeform 35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6871" y="2052"/>
                <a:ext cx="1270" cy="1272"/>
              </a:xfrm>
              <a:custGeom>
                <a:avLst/>
                <a:gdLst>
                  <a:gd name="T0" fmla="*/ 291 w 583"/>
                  <a:gd name="T1" fmla="*/ 0 h 584"/>
                  <a:gd name="T2" fmla="*/ 232 w 583"/>
                  <a:gd name="T3" fmla="*/ 6 h 584"/>
                  <a:gd name="T4" fmla="*/ 177 w 583"/>
                  <a:gd name="T5" fmla="*/ 24 h 584"/>
                  <a:gd name="T6" fmla="*/ 129 w 583"/>
                  <a:gd name="T7" fmla="*/ 50 h 584"/>
                  <a:gd name="T8" fmla="*/ 85 w 583"/>
                  <a:gd name="T9" fmla="*/ 85 h 584"/>
                  <a:gd name="T10" fmla="*/ 50 w 583"/>
                  <a:gd name="T11" fmla="*/ 128 h 584"/>
                  <a:gd name="T12" fmla="*/ 22 w 583"/>
                  <a:gd name="T13" fmla="*/ 178 h 584"/>
                  <a:gd name="T14" fmla="*/ 5 w 583"/>
                  <a:gd name="T15" fmla="*/ 233 h 584"/>
                  <a:gd name="T16" fmla="*/ 0 w 583"/>
                  <a:gd name="T17" fmla="*/ 293 h 584"/>
                  <a:gd name="T18" fmla="*/ 1 w 583"/>
                  <a:gd name="T19" fmla="*/ 322 h 584"/>
                  <a:gd name="T20" fmla="*/ 13 w 583"/>
                  <a:gd name="T21" fmla="*/ 378 h 584"/>
                  <a:gd name="T22" fmla="*/ 35 w 583"/>
                  <a:gd name="T23" fmla="*/ 431 h 584"/>
                  <a:gd name="T24" fmla="*/ 66 w 583"/>
                  <a:gd name="T25" fmla="*/ 478 h 584"/>
                  <a:gd name="T26" fmla="*/ 106 w 583"/>
                  <a:gd name="T27" fmla="*/ 516 h 584"/>
                  <a:gd name="T28" fmla="*/ 153 w 583"/>
                  <a:gd name="T29" fmla="*/ 548 h 584"/>
                  <a:gd name="T30" fmla="*/ 204 w 583"/>
                  <a:gd name="T31" fmla="*/ 571 h 584"/>
                  <a:gd name="T32" fmla="*/ 261 w 583"/>
                  <a:gd name="T33" fmla="*/ 582 h 584"/>
                  <a:gd name="T34" fmla="*/ 291 w 583"/>
                  <a:gd name="T35" fmla="*/ 584 h 584"/>
                  <a:gd name="T36" fmla="*/ 349 w 583"/>
                  <a:gd name="T37" fmla="*/ 577 h 584"/>
                  <a:gd name="T38" fmla="*/ 404 w 583"/>
                  <a:gd name="T39" fmla="*/ 561 h 584"/>
                  <a:gd name="T40" fmla="*/ 454 w 583"/>
                  <a:gd name="T41" fmla="*/ 534 h 584"/>
                  <a:gd name="T42" fmla="*/ 497 w 583"/>
                  <a:gd name="T43" fmla="*/ 499 h 584"/>
                  <a:gd name="T44" fmla="*/ 533 w 583"/>
                  <a:gd name="T45" fmla="*/ 455 h 584"/>
                  <a:gd name="T46" fmla="*/ 560 w 583"/>
                  <a:gd name="T47" fmla="*/ 405 h 584"/>
                  <a:gd name="T48" fmla="*/ 578 w 583"/>
                  <a:gd name="T49" fmla="*/ 351 h 584"/>
                  <a:gd name="T50" fmla="*/ 583 w 583"/>
                  <a:gd name="T51" fmla="*/ 293 h 584"/>
                  <a:gd name="T52" fmla="*/ 581 w 583"/>
                  <a:gd name="T53" fmla="*/ 262 h 584"/>
                  <a:gd name="T54" fmla="*/ 570 w 583"/>
                  <a:gd name="T55" fmla="*/ 206 h 584"/>
                  <a:gd name="T56" fmla="*/ 547 w 583"/>
                  <a:gd name="T57" fmla="*/ 153 h 584"/>
                  <a:gd name="T58" fmla="*/ 516 w 583"/>
                  <a:gd name="T59" fmla="*/ 106 h 584"/>
                  <a:gd name="T60" fmla="*/ 476 w 583"/>
                  <a:gd name="T61" fmla="*/ 67 h 584"/>
                  <a:gd name="T62" fmla="*/ 430 w 583"/>
                  <a:gd name="T63" fmla="*/ 35 h 584"/>
                  <a:gd name="T64" fmla="*/ 378 w 583"/>
                  <a:gd name="T65" fmla="*/ 13 h 584"/>
                  <a:gd name="T66" fmla="*/ 320 w 583"/>
                  <a:gd name="T67" fmla="*/ 1 h 584"/>
                  <a:gd name="T68" fmla="*/ 291 w 583"/>
                  <a:gd name="T6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3" h="584">
                    <a:moveTo>
                      <a:pt x="291" y="0"/>
                    </a:moveTo>
                    <a:lnTo>
                      <a:pt x="291" y="0"/>
                    </a:lnTo>
                    <a:lnTo>
                      <a:pt x="261" y="1"/>
                    </a:lnTo>
                    <a:lnTo>
                      <a:pt x="232" y="6"/>
                    </a:lnTo>
                    <a:lnTo>
                      <a:pt x="204" y="13"/>
                    </a:lnTo>
                    <a:lnTo>
                      <a:pt x="177" y="24"/>
                    </a:lnTo>
                    <a:lnTo>
                      <a:pt x="153" y="35"/>
                    </a:lnTo>
                    <a:lnTo>
                      <a:pt x="129" y="50"/>
                    </a:lnTo>
                    <a:lnTo>
                      <a:pt x="106" y="67"/>
                    </a:lnTo>
                    <a:lnTo>
                      <a:pt x="85" y="85"/>
                    </a:lnTo>
                    <a:lnTo>
                      <a:pt x="66" y="106"/>
                    </a:lnTo>
                    <a:lnTo>
                      <a:pt x="50" y="128"/>
                    </a:lnTo>
                    <a:lnTo>
                      <a:pt x="35" y="153"/>
                    </a:lnTo>
                    <a:lnTo>
                      <a:pt x="22" y="178"/>
                    </a:lnTo>
                    <a:lnTo>
                      <a:pt x="13" y="206"/>
                    </a:lnTo>
                    <a:lnTo>
                      <a:pt x="5" y="233"/>
                    </a:lnTo>
                    <a:lnTo>
                      <a:pt x="1" y="262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1" y="322"/>
                    </a:lnTo>
                    <a:lnTo>
                      <a:pt x="5" y="351"/>
                    </a:lnTo>
                    <a:lnTo>
                      <a:pt x="13" y="378"/>
                    </a:lnTo>
                    <a:lnTo>
                      <a:pt x="22" y="405"/>
                    </a:lnTo>
                    <a:lnTo>
                      <a:pt x="35" y="431"/>
                    </a:lnTo>
                    <a:lnTo>
                      <a:pt x="50" y="455"/>
                    </a:lnTo>
                    <a:lnTo>
                      <a:pt x="66" y="478"/>
                    </a:lnTo>
                    <a:lnTo>
                      <a:pt x="85" y="499"/>
                    </a:lnTo>
                    <a:lnTo>
                      <a:pt x="106" y="516"/>
                    </a:lnTo>
                    <a:lnTo>
                      <a:pt x="129" y="534"/>
                    </a:lnTo>
                    <a:lnTo>
                      <a:pt x="153" y="548"/>
                    </a:lnTo>
                    <a:lnTo>
                      <a:pt x="177" y="561"/>
                    </a:lnTo>
                    <a:lnTo>
                      <a:pt x="204" y="571"/>
                    </a:lnTo>
                    <a:lnTo>
                      <a:pt x="232" y="577"/>
                    </a:lnTo>
                    <a:lnTo>
                      <a:pt x="261" y="582"/>
                    </a:lnTo>
                    <a:lnTo>
                      <a:pt x="291" y="584"/>
                    </a:lnTo>
                    <a:lnTo>
                      <a:pt x="291" y="584"/>
                    </a:lnTo>
                    <a:lnTo>
                      <a:pt x="320" y="582"/>
                    </a:lnTo>
                    <a:lnTo>
                      <a:pt x="349" y="577"/>
                    </a:lnTo>
                    <a:lnTo>
                      <a:pt x="378" y="571"/>
                    </a:lnTo>
                    <a:lnTo>
                      <a:pt x="404" y="561"/>
                    </a:lnTo>
                    <a:lnTo>
                      <a:pt x="430" y="548"/>
                    </a:lnTo>
                    <a:lnTo>
                      <a:pt x="454" y="534"/>
                    </a:lnTo>
                    <a:lnTo>
                      <a:pt x="476" y="516"/>
                    </a:lnTo>
                    <a:lnTo>
                      <a:pt x="497" y="499"/>
                    </a:lnTo>
                    <a:lnTo>
                      <a:pt x="516" y="478"/>
                    </a:lnTo>
                    <a:lnTo>
                      <a:pt x="533" y="455"/>
                    </a:lnTo>
                    <a:lnTo>
                      <a:pt x="547" y="431"/>
                    </a:lnTo>
                    <a:lnTo>
                      <a:pt x="560" y="405"/>
                    </a:lnTo>
                    <a:lnTo>
                      <a:pt x="570" y="378"/>
                    </a:lnTo>
                    <a:lnTo>
                      <a:pt x="578" y="351"/>
                    </a:lnTo>
                    <a:lnTo>
                      <a:pt x="581" y="322"/>
                    </a:lnTo>
                    <a:lnTo>
                      <a:pt x="583" y="293"/>
                    </a:lnTo>
                    <a:lnTo>
                      <a:pt x="583" y="293"/>
                    </a:lnTo>
                    <a:lnTo>
                      <a:pt x="581" y="262"/>
                    </a:lnTo>
                    <a:lnTo>
                      <a:pt x="578" y="233"/>
                    </a:lnTo>
                    <a:lnTo>
                      <a:pt x="570" y="206"/>
                    </a:lnTo>
                    <a:lnTo>
                      <a:pt x="560" y="178"/>
                    </a:lnTo>
                    <a:lnTo>
                      <a:pt x="547" y="153"/>
                    </a:lnTo>
                    <a:lnTo>
                      <a:pt x="533" y="128"/>
                    </a:lnTo>
                    <a:lnTo>
                      <a:pt x="516" y="106"/>
                    </a:lnTo>
                    <a:lnTo>
                      <a:pt x="497" y="85"/>
                    </a:lnTo>
                    <a:lnTo>
                      <a:pt x="476" y="67"/>
                    </a:lnTo>
                    <a:lnTo>
                      <a:pt x="454" y="50"/>
                    </a:lnTo>
                    <a:lnTo>
                      <a:pt x="430" y="35"/>
                    </a:lnTo>
                    <a:lnTo>
                      <a:pt x="404" y="24"/>
                    </a:lnTo>
                    <a:lnTo>
                      <a:pt x="378" y="13"/>
                    </a:lnTo>
                    <a:lnTo>
                      <a:pt x="349" y="6"/>
                    </a:lnTo>
                    <a:lnTo>
                      <a:pt x="320" y="1"/>
                    </a:lnTo>
                    <a:lnTo>
                      <a:pt x="291" y="0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6DA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</a:rPr>
                  <a:t>创新服务机制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925" y="3482"/>
                <a:ext cx="2945" cy="58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行业协会</a:t>
                </a:r>
                <a:endParaRPr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2573088" y="2780128"/>
              <a:ext cx="1641515" cy="552589"/>
              <a:chOff x="2664460" y="3212465"/>
              <a:chExt cx="2190115" cy="552589"/>
            </a:xfrm>
          </p:grpSpPr>
          <p:sp>
            <p:nvSpPr>
              <p:cNvPr id="2" name="文本框 1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664460" y="3212465"/>
                <a:ext cx="2189480" cy="2769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设计成果展示</a:t>
                </a:r>
                <a:endParaRPr lang="zh-CN" altLang="en-US" sz="12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2664460" y="3488055"/>
                <a:ext cx="2190115" cy="2769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设计比赛</a:t>
                </a:r>
                <a:endParaRPr lang="zh-CN" altLang="en-US" sz="1200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2573088" y="527738"/>
              <a:ext cx="1887220" cy="1628391"/>
              <a:chOff x="2768372" y="915607"/>
              <a:chExt cx="1887220" cy="1628391"/>
            </a:xfrm>
          </p:grpSpPr>
          <p:sp>
            <p:nvSpPr>
              <p:cNvPr id="20" name="文本框 19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2768372" y="915607"/>
                <a:ext cx="1507490" cy="27688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展会平台建设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21" name="文本框 20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768372" y="1264743"/>
                <a:ext cx="1506855" cy="27688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知识产权保护</a:t>
                </a:r>
                <a:endParaRPr lang="zh-CN" altLang="en-US" sz="12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  <p:sp>
            <p:nvSpPr>
              <p:cNvPr id="22" name="文本框 21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768372" y="1613879"/>
                <a:ext cx="1887220" cy="2769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研发设计服务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2768372" y="1944617"/>
                <a:ext cx="1440815" cy="27688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行业标准研发</a:t>
                </a:r>
                <a:endParaRPr lang="zh-CN" altLang="en-US" sz="12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  <p:sp>
            <p:nvSpPr>
              <p:cNvPr id="24" name="文本框 23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2768372" y="2267111"/>
                <a:ext cx="1560830" cy="27688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产品检测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096989" y="529421"/>
              <a:ext cx="2501265" cy="1393199"/>
              <a:chOff x="8203042" y="761964"/>
              <a:chExt cx="2501265" cy="1393199"/>
            </a:xfrm>
          </p:grpSpPr>
          <p:sp>
            <p:nvSpPr>
              <p:cNvPr id="26" name="文本框 25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8203042" y="761964"/>
                <a:ext cx="1770380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上下游企业间的合作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27" name="文本框 26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8203042" y="1134183"/>
                <a:ext cx="1924050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设计师与企业的合作</a:t>
                </a:r>
                <a:endParaRPr lang="zh-CN" altLang="en-US" sz="12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  <p:sp>
            <p:nvSpPr>
              <p:cNvPr id="30" name="文本框 29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8203042" y="1878516"/>
                <a:ext cx="2501265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研究机构与检测机构的合作</a:t>
                </a:r>
                <a:endParaRPr lang="zh-CN" altLang="en-US" sz="12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  <p:sp>
            <p:nvSpPr>
              <p:cNvPr id="31" name="文本框 30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8203042" y="1506297"/>
                <a:ext cx="1972945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企业与研究机构的合作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8096989" y="2414763"/>
              <a:ext cx="2065628" cy="1387230"/>
              <a:chOff x="8203042" y="2790107"/>
              <a:chExt cx="2065628" cy="1387230"/>
            </a:xfrm>
          </p:grpSpPr>
          <p:sp>
            <p:nvSpPr>
              <p:cNvPr id="28" name="文本框 27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8203042" y="2790107"/>
                <a:ext cx="1485900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产学研实践基地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8214445" y="3163471"/>
                <a:ext cx="1651635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技能人才培训基地</a:t>
                </a:r>
                <a:endParaRPr lang="zh-CN" altLang="en-US" sz="12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  <p:sp>
            <p:nvSpPr>
              <p:cNvPr id="32" name="文本框 31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8214445" y="3530718"/>
                <a:ext cx="2054225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 dirty="0"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设计师培训和职称申报</a:t>
                </a:r>
                <a:endPara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33" name="文本框 32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8214445" y="3900690"/>
                <a:ext cx="2054225" cy="2766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12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等线" panose="02010600030101010101" charset="-122"/>
                  </a:rPr>
                  <a:t>设计人才队伍建设</a:t>
                </a:r>
                <a:endParaRPr lang="zh-CN" altLang="en-US" sz="12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等线" panose="02010600030101010101" charset="-122"/>
                </a:endParaRPr>
              </a:p>
            </p:txBody>
          </p:sp>
        </p:grpSp>
        <p:sp>
          <p:nvSpPr>
            <p:cNvPr id="37" name="文本框 36"/>
            <p:cNvSpPr txBox="1"/>
            <p:nvPr>
              <p:custDataLst>
                <p:tags r:id="rId26"/>
              </p:custDataLst>
            </p:nvPr>
          </p:nvSpPr>
          <p:spPr>
            <a:xfrm>
              <a:off x="5500687" y="4977731"/>
              <a:ext cx="1131570" cy="3388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rPr>
                <a:t>输入标题</a:t>
              </a:r>
              <a:endParaRPr lang="zh-CN" altLang="en-US" sz="16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等线" panose="02010600030101010101" charset="-122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27"/>
              </p:custDataLst>
            </p:nvPr>
          </p:nvSpPr>
          <p:spPr>
            <a:xfrm>
              <a:off x="7159942" y="4993493"/>
              <a:ext cx="1131570" cy="3388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6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rPr>
                <a:t>输入标题</a:t>
              </a:r>
              <a:endParaRPr lang="zh-CN" altLang="en-US" sz="16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等线" panose="02010600030101010101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979576" y="4326992"/>
              <a:ext cx="7919727" cy="603553"/>
              <a:chOff x="2399030" y="4943600"/>
              <a:chExt cx="7919727" cy="603553"/>
            </a:xfrm>
          </p:grpSpPr>
          <p:sp>
            <p:nvSpPr>
              <p:cNvPr id="48" name="Rectangle 13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9109082" y="4943641"/>
                <a:ext cx="1209675" cy="603471"/>
              </a:xfrm>
              <a:prstGeom prst="rect">
                <a:avLst/>
              </a:prstGeom>
              <a:solidFill>
                <a:srgbClr val="DC6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检测机构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57" name="Rectangle 13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7772725" y="4943641"/>
                <a:ext cx="1209675" cy="603471"/>
              </a:xfrm>
              <a:prstGeom prst="rect">
                <a:avLst/>
              </a:prstGeom>
              <a:solidFill>
                <a:srgbClr val="6DA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政府部门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58" name="Rectangle 13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2399030" y="4943641"/>
                <a:ext cx="1209675" cy="603471"/>
              </a:xfrm>
              <a:prstGeom prst="rect">
                <a:avLst/>
              </a:prstGeom>
              <a:solidFill>
                <a:srgbClr val="6DAD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设计师群体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59" name="Rectangle 13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3735387" y="4943600"/>
                <a:ext cx="1237615" cy="603553"/>
              </a:xfrm>
              <a:prstGeom prst="rect">
                <a:avLst/>
              </a:prstGeom>
              <a:solidFill>
                <a:srgbClr val="DC6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制造企业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60" name="Rectangle 13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5099684" y="4943641"/>
                <a:ext cx="1209675" cy="603471"/>
              </a:xfrm>
              <a:prstGeom prst="rect">
                <a:avLst/>
              </a:prstGeom>
              <a:solidFill>
                <a:srgbClr val="317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高等院校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  <p:sp>
            <p:nvSpPr>
              <p:cNvPr id="61" name="Rectangle 13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6436368" y="4943641"/>
                <a:ext cx="1209675" cy="603471"/>
              </a:xfrm>
              <a:prstGeom prst="rect">
                <a:avLst/>
              </a:prstGeom>
              <a:solidFill>
                <a:srgbClr val="F6B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zh-CN" altLang="en-US" sz="1600" b="1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等线" panose="02010600030101010101" charset="-122"/>
                  </a:rPr>
                  <a:t>设计媒体</a:t>
                </a:r>
                <a:endPara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等线" panose="02010600030101010101" charset="-122"/>
                </a:endParaRPr>
              </a:p>
            </p:txBody>
          </p:sp>
        </p:grpSp>
        <p:sp>
          <p:nvSpPr>
            <p:cNvPr id="50" name="下箭头 142"/>
            <p:cNvSpPr/>
            <p:nvPr/>
          </p:nvSpPr>
          <p:spPr>
            <a:xfrm>
              <a:off x="5848635" y="3663669"/>
              <a:ext cx="181610" cy="513715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90148" y="347176"/>
            <a:ext cx="10319658" cy="705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请选用配色方案中的颜色填充图形；同类形状保持大小相同、上下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左右对齐。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所有字体两端对齐，置于图形居中位置；核心内容字体加粗，以求层次分明。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2974" y="944363"/>
            <a:ext cx="5677534" cy="4969273"/>
            <a:chOff x="3474941" y="497688"/>
            <a:chExt cx="5677534" cy="4969273"/>
          </a:xfrm>
        </p:grpSpPr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6404195" y="497688"/>
              <a:ext cx="1500505" cy="13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产品文化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视觉传达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销售顾问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产品策略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6404195" y="2194408"/>
              <a:ext cx="2252980" cy="1657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市场调研与定位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商业模式设计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品牌体系构筑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产品服务体系策划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终端培训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6404195" y="4132428"/>
              <a:ext cx="2748280" cy="13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26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品牌</a:t>
              </a:r>
              <a:r>
                <a:rPr lang="en-US" altLang="zh-CN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VI</a:t>
              </a: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形象设计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342900" indent="-34226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专卖店及展会形象设计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342900" indent="-34226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空间形象设计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342900" indent="-34226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品牌</a:t>
              </a:r>
              <a:r>
                <a:rPr lang="en-US" altLang="zh-CN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LOGO</a:t>
              </a: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设计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>
              <p:custDataLst>
                <p:tags r:id="rId4"/>
              </p:custDataLst>
            </p:nvPr>
          </p:nvGrpSpPr>
          <p:grpSpPr>
            <a:xfrm rot="16200000">
              <a:off x="2800571" y="2784343"/>
              <a:ext cx="3632200" cy="654031"/>
              <a:chOff x="5028186" y="3262886"/>
              <a:chExt cx="2109214" cy="1067814"/>
            </a:xfrm>
          </p:grpSpPr>
          <p:cxnSp>
            <p:nvCxnSpPr>
              <p:cNvPr id="6" name="肘形连接符 36"/>
              <p:cNvCxnSpPr/>
              <p:nvPr>
                <p:custDataLst>
                  <p:tags r:id="rId5"/>
                </p:custDataLst>
              </p:nvPr>
            </p:nvCxnSpPr>
            <p:spPr>
              <a:xfrm rot="5400000">
                <a:off x="5028186" y="3262886"/>
                <a:ext cx="1067814" cy="1067814"/>
              </a:xfrm>
              <a:prstGeom prst="bentConnector3">
                <a:avLst>
                  <a:gd name="adj1" fmla="val 50000"/>
                </a:avLst>
              </a:prstGeom>
              <a:ln w="2857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rgbClr val="0F6FC6"/>
              </a:lnRef>
              <a:fillRef idx="0">
                <a:srgbClr val="0F6FC6"/>
              </a:fillRef>
              <a:effectRef idx="0">
                <a:srgbClr val="0F6FC6"/>
              </a:effectRef>
              <a:fontRef idx="minor">
                <a:sysClr val="windowText" lastClr="000000"/>
              </a:fontRef>
            </p:style>
          </p:cxnSp>
          <p:cxnSp>
            <p:nvCxnSpPr>
              <p:cNvPr id="7" name="肘形连接符 37"/>
              <p:cNvCxnSpPr/>
              <p:nvPr>
                <p:custDataLst>
                  <p:tags r:id="rId6"/>
                </p:custDataLst>
              </p:nvPr>
            </p:nvCxnSpPr>
            <p:spPr>
              <a:xfrm rot="16200000" flipH="1">
                <a:off x="6096000" y="3276093"/>
                <a:ext cx="1041400" cy="1041400"/>
              </a:xfrm>
              <a:prstGeom prst="bentConnector3">
                <a:avLst>
                  <a:gd name="adj1" fmla="val 50000"/>
                </a:avLst>
              </a:prstGeom>
              <a:ln w="2857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rgbClr val="0F6FC6"/>
              </a:lnRef>
              <a:fillRef idx="0">
                <a:srgbClr val="0F6FC6"/>
              </a:fillRef>
              <a:effectRef idx="0">
                <a:srgbClr val="0F6FC6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8" name="圆角矩形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4971636" y="1043789"/>
              <a:ext cx="1367155" cy="475615"/>
            </a:xfrm>
            <a:prstGeom prst="roundRect">
              <a:avLst>
                <a:gd name="adj" fmla="val 16667"/>
              </a:avLst>
            </a:prstGeom>
            <a:solidFill>
              <a:srgbClr val="DC6D57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产品设计</a:t>
              </a:r>
              <a:endParaRPr lang="zh-CN" altLang="en-US" sz="16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23" name="Shape 682"/>
            <p:cNvSpPr/>
            <p:nvPr>
              <p:custDataLst>
                <p:tags r:id="rId8"/>
              </p:custDataLst>
            </p:nvPr>
          </p:nvSpPr>
          <p:spPr>
            <a:xfrm>
              <a:off x="3474941" y="2619543"/>
              <a:ext cx="936943" cy="936942"/>
            </a:xfrm>
            <a:prstGeom prst="ellipse">
              <a:avLst/>
            </a:prstGeom>
            <a:solidFill>
              <a:srgbClr val="6DADD1"/>
            </a:solidFill>
            <a:ln>
              <a:noFill/>
            </a:ln>
          </p:spPr>
          <p:style>
            <a:lnRef idx="2">
              <a:srgbClr val="46597E">
                <a:shade val="50000"/>
              </a:srgbClr>
            </a:lnRef>
            <a:fillRef idx="1">
              <a:srgbClr val="46597E"/>
            </a:fillRef>
            <a:effectRef idx="0">
              <a:srgbClr val="46597E"/>
            </a:effectRef>
            <a:fontRef idx="minor">
              <a:sysClr val="window" lastClr="FFFFFF"/>
            </a:fontRef>
          </p:style>
          <p:txBody>
            <a:bodyPr wrap="none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企业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服务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" name="圆角矩形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971637" y="2835759"/>
              <a:ext cx="1367155" cy="475615"/>
            </a:xfrm>
            <a:prstGeom prst="roundRect">
              <a:avLst>
                <a:gd name="adj" fmla="val 16667"/>
              </a:avLst>
            </a:prstGeom>
            <a:solidFill>
              <a:srgbClr val="DC6D57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战略设计</a:t>
              </a:r>
              <a:endParaRPr lang="zh-CN" altLang="en-US" sz="16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25" name="圆角矩形 7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971636" y="4592803"/>
              <a:ext cx="1424305" cy="605790"/>
            </a:xfrm>
            <a:prstGeom prst="roundRect">
              <a:avLst>
                <a:gd name="adj" fmla="val 16667"/>
              </a:avLst>
            </a:prstGeom>
            <a:solidFill>
              <a:srgbClr val="DC6D57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品牌形象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设计</a:t>
              </a:r>
              <a:endParaRPr lang="zh-CN" altLang="en-US" sz="16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318" y="1742440"/>
            <a:ext cx="3144837" cy="1092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400">
              <a:ea typeface="黑体" panose="02010609060101010101" pitchFamily="49" charset="-122"/>
            </a:endParaRPr>
          </a:p>
        </p:txBody>
      </p:sp>
      <p:sp>
        <p:nvSpPr>
          <p:cNvPr id="3" name="下箭头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44081" y="4188590"/>
            <a:ext cx="547854" cy="349542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2">
              <a:lumMod val="50000"/>
            </a:schemeClr>
          </a:solidFill>
          <a:ln w="12700" cap="flat" cmpd="sng">
            <a:solidFill>
              <a:srgbClr val="FFFFFF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/>
          </a:p>
        </p:txBody>
      </p:sp>
      <p:sp>
        <p:nvSpPr>
          <p:cNvPr id="4" name="任意多边形 1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55126" y="4559502"/>
            <a:ext cx="2925763" cy="730250"/>
          </a:xfrm>
          <a:custGeom>
            <a:avLst/>
            <a:gdLst>
              <a:gd name="T0" fmla="*/ 0 w 2925990"/>
              <a:gd name="T1" fmla="*/ 0 h 731497"/>
              <a:gd name="T2" fmla="*/ 2925763 w 2925990"/>
              <a:gd name="T3" fmla="*/ 0 h 731497"/>
              <a:gd name="T4" fmla="*/ 2925763 w 2925990"/>
              <a:gd name="T5" fmla="*/ 730250 h 731497"/>
              <a:gd name="T6" fmla="*/ 0 w 2925990"/>
              <a:gd name="T7" fmla="*/ 730250 h 731497"/>
              <a:gd name="T8" fmla="*/ 0 w 2925990"/>
              <a:gd name="T9" fmla="*/ 0 h 7314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25990"/>
              <a:gd name="T16" fmla="*/ 0 h 731497"/>
              <a:gd name="T17" fmla="*/ 2925990 w 2925990"/>
              <a:gd name="T18" fmla="*/ 731497 h 7314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25990" h="731497">
                <a:moveTo>
                  <a:pt x="0" y="0"/>
                </a:moveTo>
                <a:lnTo>
                  <a:pt x="2925990" y="0"/>
                </a:lnTo>
                <a:lnTo>
                  <a:pt x="2925990" y="731497"/>
                </a:lnTo>
                <a:lnTo>
                  <a:pt x="0" y="73149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 b="1" dirty="0">
                <a:cs typeface="+mn-ea"/>
                <a:sym typeface="Calibri" panose="020F0502020204030204" charset="0"/>
              </a:rPr>
              <a:t>评价激励机制</a:t>
            </a:r>
            <a:endParaRPr lang="zh-CN" altLang="en-US" sz="2000" b="1" dirty="0">
              <a:cs typeface="+mn-ea"/>
              <a:sym typeface="Calibri" panose="020F0502020204030204" charset="0"/>
            </a:endParaRPr>
          </a:p>
        </p:txBody>
      </p:sp>
      <p:sp>
        <p:nvSpPr>
          <p:cNvPr id="5" name="任意多边形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72657" y="2494801"/>
            <a:ext cx="985852" cy="985852"/>
          </a:xfrm>
          <a:custGeom>
            <a:avLst/>
            <a:gdLst>
              <a:gd name="T0" fmla="*/ 0 w 1097246"/>
              <a:gd name="T1" fmla="*/ 548481 h 1097246"/>
              <a:gd name="T2" fmla="*/ 548481 w 1097246"/>
              <a:gd name="T3" fmla="*/ 0 h 1097246"/>
              <a:gd name="T4" fmla="*/ 1096962 w 1097246"/>
              <a:gd name="T5" fmla="*/ 548481 h 1097246"/>
              <a:gd name="T6" fmla="*/ 548481 w 1097246"/>
              <a:gd name="T7" fmla="*/ 1096962 h 1097246"/>
              <a:gd name="T8" fmla="*/ 0 w 1097246"/>
              <a:gd name="T9" fmla="*/ 548481 h 10972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7246"/>
              <a:gd name="T16" fmla="*/ 0 h 1097246"/>
              <a:gd name="T17" fmla="*/ 1097246 w 1097246"/>
              <a:gd name="T18" fmla="*/ 1097246 h 10972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7246" h="1097246">
                <a:moveTo>
                  <a:pt x="0" y="548623"/>
                </a:moveTo>
                <a:cubicBezTo>
                  <a:pt x="0" y="245627"/>
                  <a:pt x="245627" y="0"/>
                  <a:pt x="548623" y="0"/>
                </a:cubicBezTo>
                <a:cubicBezTo>
                  <a:pt x="851619" y="0"/>
                  <a:pt x="1097246" y="245627"/>
                  <a:pt x="1097246" y="548623"/>
                </a:cubicBezTo>
                <a:cubicBezTo>
                  <a:pt x="1097246" y="851619"/>
                  <a:pt x="851619" y="1097246"/>
                  <a:pt x="548623" y="1097246"/>
                </a:cubicBezTo>
                <a:cubicBezTo>
                  <a:pt x="245627" y="1097246"/>
                  <a:pt x="0" y="851619"/>
                  <a:pt x="0" y="548623"/>
                </a:cubicBezTo>
                <a:close/>
              </a:path>
            </a:pathLst>
          </a:custGeom>
          <a:solidFill>
            <a:srgbClr val="F6B293"/>
          </a:solidFill>
          <a:ln w="12700">
            <a:solidFill>
              <a:srgbClr val="F6B293"/>
            </a:solidFill>
            <a:bevel/>
          </a:ln>
        </p:spPr>
        <p:txBody>
          <a:bodyPr lIns="90000" tIns="46800" rIns="90000" bIns="46800" anchor="ctr">
            <a:normAutofit/>
          </a:bodyPr>
          <a:lstStyle>
            <a:lvl1pPr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1400" b="1" dirty="0">
                <a:solidFill>
                  <a:sysClr val="window" lastClr="FFFFFF"/>
                </a:solidFill>
                <a:latin typeface="宋体" panose="02010600030101010101" pitchFamily="2" charset="-122"/>
                <a:sym typeface="Calibri" panose="020F0502020204030204" charset="0"/>
              </a:rPr>
              <a:t>设计比赛</a:t>
            </a:r>
            <a:endParaRPr lang="zh-CN" altLang="en-US" sz="1400" b="1" dirty="0">
              <a:solidFill>
                <a:sysClr val="window" lastClr="FFFFFF"/>
              </a:solidFill>
              <a:latin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6" name="任意多边形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36897" y="1882166"/>
            <a:ext cx="985853" cy="985853"/>
          </a:xfrm>
          <a:custGeom>
            <a:avLst/>
            <a:gdLst>
              <a:gd name="T0" fmla="*/ 0 w 1097246"/>
              <a:gd name="T1" fmla="*/ 548623 h 1097246"/>
              <a:gd name="T2" fmla="*/ 548623 w 1097246"/>
              <a:gd name="T3" fmla="*/ 0 h 1097246"/>
              <a:gd name="T4" fmla="*/ 1097246 w 1097246"/>
              <a:gd name="T5" fmla="*/ 548623 h 1097246"/>
              <a:gd name="T6" fmla="*/ 548623 w 1097246"/>
              <a:gd name="T7" fmla="*/ 1097246 h 1097246"/>
              <a:gd name="T8" fmla="*/ 0 w 1097246"/>
              <a:gd name="T9" fmla="*/ 548623 h 10972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7246"/>
              <a:gd name="T16" fmla="*/ 0 h 1097246"/>
              <a:gd name="T17" fmla="*/ 1097246 w 1097246"/>
              <a:gd name="T18" fmla="*/ 1097246 h 10972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7246" h="1097246">
                <a:moveTo>
                  <a:pt x="0" y="548623"/>
                </a:moveTo>
                <a:cubicBezTo>
                  <a:pt x="0" y="245627"/>
                  <a:pt x="245627" y="0"/>
                  <a:pt x="548623" y="0"/>
                </a:cubicBezTo>
                <a:cubicBezTo>
                  <a:pt x="851619" y="0"/>
                  <a:pt x="1097246" y="245627"/>
                  <a:pt x="1097246" y="548623"/>
                </a:cubicBezTo>
                <a:cubicBezTo>
                  <a:pt x="1097246" y="851619"/>
                  <a:pt x="851619" y="1097246"/>
                  <a:pt x="548623" y="1097246"/>
                </a:cubicBezTo>
                <a:cubicBezTo>
                  <a:pt x="245627" y="1097246"/>
                  <a:pt x="0" y="851619"/>
                  <a:pt x="0" y="548623"/>
                </a:cubicBezTo>
                <a:close/>
              </a:path>
            </a:pathLst>
          </a:custGeom>
          <a:solidFill>
            <a:srgbClr val="6DADD1"/>
          </a:solidFill>
          <a:ln w="12700" cap="flat" cmpd="sng">
            <a:solidFill>
              <a:srgbClr val="FFFFFF"/>
            </a:solidFill>
            <a:miter lim="800000"/>
          </a:ln>
        </p:spPr>
        <p:txBody>
          <a:bodyPr lIns="90000" tIns="46800" rIns="90000" bIns="46800" anchor="ctr">
            <a:normAutofit/>
          </a:bodyPr>
          <a:lstStyle/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设计展会</a:t>
            </a:r>
            <a:endParaRPr lang="zh-CN" altLang="en-US" sz="1400" b="1" dirty="0">
              <a:solidFill>
                <a:sysClr val="window" lastClr="FFFFFF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7" name="形状 17"/>
          <p:cNvSpPr/>
          <p:nvPr>
            <p:custDataLst>
              <p:tags r:id="rId6"/>
            </p:custDataLst>
          </p:nvPr>
        </p:nvSpPr>
        <p:spPr bwMode="auto">
          <a:xfrm>
            <a:off x="2484302" y="1568248"/>
            <a:ext cx="3067413" cy="2453930"/>
          </a:xfrm>
          <a:custGeom>
            <a:avLst/>
            <a:gdLst>
              <a:gd name="T0" fmla="*/ 16507 w 5376"/>
              <a:gd name="T1" fmla="*/ 777059 h 4301"/>
              <a:gd name="T2" fmla="*/ 15237 w 5376"/>
              <a:gd name="T3" fmla="*/ 777059 h 4301"/>
              <a:gd name="T4" fmla="*/ -635 w 5376"/>
              <a:gd name="T5" fmla="*/ 682466 h 4301"/>
              <a:gd name="T6" fmla="*/ 1705928 w 5376"/>
              <a:gd name="T7" fmla="*/ 0 h 4301"/>
              <a:gd name="T8" fmla="*/ 3412490 w 5376"/>
              <a:gd name="T9" fmla="*/ 682466 h 4301"/>
              <a:gd name="T10" fmla="*/ 3395983 w 5376"/>
              <a:gd name="T11" fmla="*/ 777059 h 4301"/>
              <a:gd name="T12" fmla="*/ 2128759 w 5376"/>
              <a:gd name="T13" fmla="*/ 2583214 h 4301"/>
              <a:gd name="T14" fmla="*/ 2128759 w 5376"/>
              <a:gd name="T15" fmla="*/ 2583214 h 4301"/>
              <a:gd name="T16" fmla="*/ 1706563 w 5376"/>
              <a:gd name="T17" fmla="*/ 2729865 h 4301"/>
              <a:gd name="T18" fmla="*/ 1283731 w 5376"/>
              <a:gd name="T19" fmla="*/ 2583214 h 4301"/>
              <a:gd name="T20" fmla="*/ 136500 w 5376"/>
              <a:gd name="T21" fmla="*/ 682466 h 4301"/>
              <a:gd name="T22" fmla="*/ 136500 w 5376"/>
              <a:gd name="T23" fmla="*/ 681831 h 4301"/>
              <a:gd name="T24" fmla="*/ 1705928 w 5376"/>
              <a:gd name="T25" fmla="*/ 136493 h 4301"/>
              <a:gd name="T26" fmla="*/ 3275356 w 5376"/>
              <a:gd name="T27" fmla="*/ 682466 h 4301"/>
              <a:gd name="T28" fmla="*/ 1705928 w 5376"/>
              <a:gd name="T29" fmla="*/ 1228439 h 4301"/>
              <a:gd name="T30" fmla="*/ 136500 w 5376"/>
              <a:gd name="T31" fmla="*/ 682466 h 430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376"/>
              <a:gd name="T49" fmla="*/ 0 h 4301"/>
              <a:gd name="T50" fmla="*/ 5376 w 5376"/>
              <a:gd name="T51" fmla="*/ 4301 h 430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376" h="4301">
                <a:moveTo>
                  <a:pt x="26" y="1224"/>
                </a:moveTo>
                <a:lnTo>
                  <a:pt x="24" y="1224"/>
                </a:lnTo>
                <a:cubicBezTo>
                  <a:pt x="7" y="1174"/>
                  <a:pt x="-1" y="1124"/>
                  <a:pt x="-1" y="1075"/>
                </a:cubicBezTo>
                <a:cubicBezTo>
                  <a:pt x="-1" y="481"/>
                  <a:pt x="1202" y="0"/>
                  <a:pt x="2687" y="0"/>
                </a:cubicBezTo>
                <a:cubicBezTo>
                  <a:pt x="4171" y="0"/>
                  <a:pt x="5375" y="481"/>
                  <a:pt x="5375" y="1075"/>
                </a:cubicBezTo>
                <a:cubicBezTo>
                  <a:pt x="5375" y="1124"/>
                  <a:pt x="5366" y="1174"/>
                  <a:pt x="5349" y="1224"/>
                </a:cubicBezTo>
                <a:lnTo>
                  <a:pt x="3353" y="4069"/>
                </a:lnTo>
                <a:cubicBezTo>
                  <a:pt x="3307" y="4201"/>
                  <a:pt x="3023" y="4299"/>
                  <a:pt x="2688" y="4300"/>
                </a:cubicBezTo>
                <a:cubicBezTo>
                  <a:pt x="2352" y="4300"/>
                  <a:pt x="2068" y="4201"/>
                  <a:pt x="2022" y="4069"/>
                </a:cubicBezTo>
                <a:lnTo>
                  <a:pt x="26" y="1224"/>
                </a:lnTo>
                <a:close/>
                <a:moveTo>
                  <a:pt x="215" y="1075"/>
                </a:moveTo>
                <a:lnTo>
                  <a:pt x="215" y="1074"/>
                </a:lnTo>
                <a:cubicBezTo>
                  <a:pt x="215" y="600"/>
                  <a:pt x="1321" y="215"/>
                  <a:pt x="2687" y="215"/>
                </a:cubicBezTo>
                <a:cubicBezTo>
                  <a:pt x="4052" y="215"/>
                  <a:pt x="5159" y="600"/>
                  <a:pt x="5159" y="1075"/>
                </a:cubicBezTo>
                <a:cubicBezTo>
                  <a:pt x="5159" y="1549"/>
                  <a:pt x="4052" y="1935"/>
                  <a:pt x="2687" y="1935"/>
                </a:cubicBezTo>
                <a:cubicBezTo>
                  <a:pt x="1321" y="1935"/>
                  <a:pt x="215" y="1549"/>
                  <a:pt x="215" y="1075"/>
                </a:cubicBezTo>
                <a:close/>
              </a:path>
            </a:pathLst>
          </a:custGeom>
          <a:noFill/>
          <a:ln w="6350" cap="flat" cmpd="sng">
            <a:solidFill>
              <a:srgbClr val="446DA9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8" name="文本框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32974" y="1922620"/>
            <a:ext cx="37296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0">
            <a:normAutofit/>
          </a:bodyPr>
          <a:lstStyle>
            <a:lvl1pPr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6DADD1"/>
                </a:solidFill>
                <a:cs typeface="+mn-ea"/>
                <a:sym typeface="Calibri" panose="020F0502020204030204" charset="0"/>
              </a:rPr>
              <a:t>设计展会</a:t>
            </a:r>
            <a:endParaRPr lang="zh-CN" altLang="en-US" b="1" dirty="0">
              <a:solidFill>
                <a:srgbClr val="6DADD1"/>
              </a:solidFill>
              <a:cs typeface="+mn-ea"/>
              <a:sym typeface="Calibri" panose="020F0502020204030204" charset="0"/>
            </a:endParaRPr>
          </a:p>
        </p:txBody>
      </p:sp>
      <p:sp>
        <p:nvSpPr>
          <p:cNvPr id="9" name="文本框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30433" y="3568746"/>
            <a:ext cx="37296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0">
            <a:normAutofit/>
          </a:bodyPr>
          <a:lstStyle>
            <a:lvl1pPr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B293"/>
                </a:solidFill>
                <a:cs typeface="+mn-ea"/>
                <a:sym typeface="Calibri" panose="020F0502020204030204" charset="0"/>
              </a:rPr>
              <a:t>设计比赛</a:t>
            </a:r>
            <a:endParaRPr lang="zh-CN" altLang="en-US" b="1" dirty="0">
              <a:solidFill>
                <a:srgbClr val="F6B293"/>
              </a:solidFill>
              <a:cs typeface="+mn-ea"/>
              <a:sym typeface="Calibri" panose="020F05020202040302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433414" y="2494801"/>
            <a:ext cx="3729600" cy="100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defRPr sz="1400"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</a:lvl2pPr>
            <a:lvl3pPr marL="1143000" indent="-228600">
              <a:buFont typeface="Arial" panose="020B0604020202020204" pitchFamily="34" charset="0"/>
            </a:lvl3pPr>
            <a:lvl4pPr marL="1600200" indent="-228600">
              <a:buFont typeface="Arial" panose="020B0604020202020204" pitchFamily="34" charset="0"/>
            </a:lvl4pPr>
            <a:lvl5pPr marL="2057400" indent="-228600">
              <a:buFont typeface="Arial" panose="020B0604020202020204" pitchFamily="34" charset="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通过展会平台展出最新设计作品，接受来自全球各地专业和非专业观众的评审。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6431068" y="4141563"/>
            <a:ext cx="3729600" cy="100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defRPr sz="1400"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</a:lvl2pPr>
            <a:lvl3pPr marL="1143000" indent="-228600">
              <a:buFont typeface="Arial" panose="020B0604020202020204" pitchFamily="34" charset="0"/>
            </a:lvl3pPr>
            <a:lvl4pPr marL="1600200" indent="-228600">
              <a:buFont typeface="Arial" panose="020B0604020202020204" pitchFamily="34" charset="0"/>
            </a:lvl4pPr>
            <a:lvl5pPr marL="2057400" indent="-228600">
              <a:buFont typeface="Arial" panose="020B0604020202020204" pitchFamily="34" charset="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行业协会组织设计比赛，邀请行业内专家评审，进行传播与推广。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3038178" y="628996"/>
            <a:ext cx="5872558" cy="5438262"/>
            <a:chOff x="1954905" y="-128344"/>
            <a:chExt cx="7517706" cy="6961742"/>
          </a:xfrm>
        </p:grpSpPr>
        <p:grpSp>
          <p:nvGrpSpPr>
            <p:cNvPr id="39" name="组合 38"/>
            <p:cNvGrpSpPr/>
            <p:nvPr>
              <p:custDataLst>
                <p:tags r:id="rId1"/>
              </p:custDataLst>
            </p:nvPr>
          </p:nvGrpSpPr>
          <p:grpSpPr>
            <a:xfrm>
              <a:off x="4182109" y="1296672"/>
              <a:ext cx="3108324" cy="1743074"/>
              <a:chOff x="4336256" y="2635251"/>
              <a:chExt cx="3311525" cy="1808162"/>
            </a:xfrm>
          </p:grpSpPr>
          <p:sp>
            <p:nvSpPr>
              <p:cNvPr id="40" name="Oval 3"/>
              <p:cNvSpPr/>
              <p:nvPr>
                <p:custDataLst>
                  <p:tags r:id="rId2"/>
                </p:custDataLst>
              </p:nvPr>
            </p:nvSpPr>
            <p:spPr>
              <a:xfrm>
                <a:off x="4336256" y="2635251"/>
                <a:ext cx="1798637" cy="1800225"/>
              </a:xfrm>
              <a:prstGeom prst="ellipse">
                <a:avLst/>
              </a:prstGeom>
              <a:solidFill>
                <a:srgbClr val="317CB6"/>
              </a:solidFill>
              <a:ln w="9525">
                <a:noFill/>
              </a:ln>
            </p:spPr>
            <p:txBody>
              <a:bodyPr lIns="79720" tIns="41454" rIns="79720" bIns="41454" anchor="ctr" anchorCtr="0">
                <a:normAutofit/>
              </a:bodyPr>
              <a:lstStyle/>
              <a:p>
                <a:pPr lvl="0" algn="ctr" eaLnBrk="0" hangingPunct="0">
                  <a:buFont typeface="Arial" panose="020B0604020202020204" pitchFamily="34" charset="0"/>
                  <a:buNone/>
                </a:pPr>
                <a:r>
                  <a:rPr lang="zh-CN" altLang="en-US" sz="1400" b="1" dirty="0">
                    <a:solidFill>
                      <a:sysClr val="window" lastClr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高等院校</a:t>
                </a:r>
                <a:endParaRPr lang="zh-CN" altLang="en-US" sz="14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Oval 4"/>
              <p:cNvSpPr/>
              <p:nvPr>
                <p:custDataLst>
                  <p:tags r:id="rId3"/>
                </p:custDataLst>
              </p:nvPr>
            </p:nvSpPr>
            <p:spPr>
              <a:xfrm>
                <a:off x="5847556" y="2643189"/>
                <a:ext cx="1800225" cy="1800224"/>
              </a:xfrm>
              <a:prstGeom prst="ellipse">
                <a:avLst/>
              </a:prstGeom>
              <a:solidFill>
                <a:srgbClr val="B5232F">
                  <a:alpha val="83000"/>
                </a:srgbClr>
              </a:solidFill>
              <a:ln w="9525">
                <a:noFill/>
              </a:ln>
            </p:spPr>
            <p:txBody>
              <a:bodyPr lIns="79720" tIns="41454" rIns="79720" bIns="41454" anchor="ctr" anchorCtr="0">
                <a:normAutofit/>
              </a:bodyPr>
              <a:lstStyle/>
              <a:p>
                <a:pPr lvl="0" algn="ctr" eaLnBrk="0" hangingPunct="0">
                  <a:buFont typeface="Arial" panose="020B0604020202020204" pitchFamily="34" charset="0"/>
                  <a:buNone/>
                </a:pPr>
                <a:r>
                  <a:rPr lang="zh-CN" altLang="en-US" sz="1400" b="1" dirty="0">
                    <a:solidFill>
                      <a:sysClr val="window" lastClr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企业</a:t>
                </a:r>
                <a:endParaRPr lang="zh-CN" altLang="en-US" sz="14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" name="文本框 41"/>
            <p:cNvSpPr txBox="1"/>
            <p:nvPr>
              <p:custDataLst>
                <p:tags r:id="rId4"/>
              </p:custDataLst>
            </p:nvPr>
          </p:nvSpPr>
          <p:spPr>
            <a:xfrm>
              <a:off x="8096655" y="864485"/>
              <a:ext cx="1203028" cy="547578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40" spc="15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240" spc="1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5"/>
              </p:custDataLst>
            </p:nvPr>
          </p:nvSpPr>
          <p:spPr>
            <a:xfrm>
              <a:off x="8096655" y="2997450"/>
              <a:ext cx="1203028" cy="547578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40" spc="15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240" spc="1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>
              <p:custDataLst>
                <p:tags r:id="rId6"/>
              </p:custDataLst>
            </p:nvPr>
          </p:nvGrpSpPr>
          <p:grpSpPr>
            <a:xfrm rot="5400000">
              <a:off x="2228215" y="1835785"/>
              <a:ext cx="2999382" cy="812039"/>
              <a:chOff x="5028186" y="3262886"/>
              <a:chExt cx="2109214" cy="1067814"/>
            </a:xfrm>
          </p:grpSpPr>
          <p:cxnSp>
            <p:nvCxnSpPr>
              <p:cNvPr id="45" name="肘形连接符 36"/>
              <p:cNvCxnSpPr/>
              <p:nvPr>
                <p:custDataLst>
                  <p:tags r:id="rId7"/>
                </p:custDataLst>
              </p:nvPr>
            </p:nvCxnSpPr>
            <p:spPr>
              <a:xfrm rot="5400000">
                <a:off x="5028186" y="3262886"/>
                <a:ext cx="1067814" cy="1067814"/>
              </a:xfrm>
              <a:prstGeom prst="bentConnector3">
                <a:avLst>
                  <a:gd name="adj1" fmla="val 50000"/>
                </a:avLst>
              </a:prstGeom>
              <a:ln w="2857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rgbClr val="0F6FC6"/>
              </a:lnRef>
              <a:fillRef idx="0">
                <a:srgbClr val="0F6FC6"/>
              </a:fillRef>
              <a:effectRef idx="0">
                <a:srgbClr val="0F6FC6"/>
              </a:effectRef>
              <a:fontRef idx="minor">
                <a:sysClr val="windowText" lastClr="000000"/>
              </a:fontRef>
            </p:style>
          </p:cxnSp>
          <p:cxnSp>
            <p:nvCxnSpPr>
              <p:cNvPr id="46" name="肘形连接符 37"/>
              <p:cNvCxnSpPr/>
              <p:nvPr>
                <p:custDataLst>
                  <p:tags r:id="rId8"/>
                </p:custDataLst>
              </p:nvPr>
            </p:nvCxnSpPr>
            <p:spPr>
              <a:xfrm rot="16200000" flipH="1">
                <a:off x="6096000" y="3276093"/>
                <a:ext cx="1041400" cy="1041400"/>
              </a:xfrm>
              <a:prstGeom prst="bentConnector3">
                <a:avLst>
                  <a:gd name="adj1" fmla="val 50000"/>
                </a:avLst>
              </a:prstGeom>
              <a:ln w="2857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rgbClr val="0F6FC6"/>
              </a:lnRef>
              <a:fillRef idx="0">
                <a:srgbClr val="0F6FC6"/>
              </a:fillRef>
              <a:effectRef idx="0">
                <a:srgbClr val="0F6FC6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47" name="组合 46"/>
            <p:cNvGrpSpPr/>
            <p:nvPr>
              <p:custDataLst>
                <p:tags r:id="rId9"/>
              </p:custDataLst>
            </p:nvPr>
          </p:nvGrpSpPr>
          <p:grpSpPr>
            <a:xfrm rot="16200000">
              <a:off x="6164360" y="1835786"/>
              <a:ext cx="2999382" cy="812039"/>
              <a:chOff x="5028186" y="3262886"/>
              <a:chExt cx="2109214" cy="1067814"/>
            </a:xfrm>
          </p:grpSpPr>
          <p:cxnSp>
            <p:nvCxnSpPr>
              <p:cNvPr id="48" name="肘形连接符 69"/>
              <p:cNvCxnSpPr/>
              <p:nvPr>
                <p:custDataLst>
                  <p:tags r:id="rId10"/>
                </p:custDataLst>
              </p:nvPr>
            </p:nvCxnSpPr>
            <p:spPr>
              <a:xfrm rot="5400000">
                <a:off x="5028186" y="3262886"/>
                <a:ext cx="1067814" cy="1067814"/>
              </a:xfrm>
              <a:prstGeom prst="bentConnector3">
                <a:avLst>
                  <a:gd name="adj1" fmla="val 50000"/>
                </a:avLst>
              </a:prstGeom>
              <a:ln w="2857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rgbClr val="0F6FC6"/>
              </a:lnRef>
              <a:fillRef idx="0">
                <a:srgbClr val="0F6FC6"/>
              </a:fillRef>
              <a:effectRef idx="0">
                <a:srgbClr val="0F6FC6"/>
              </a:effectRef>
              <a:fontRef idx="minor">
                <a:sysClr val="windowText" lastClr="000000"/>
              </a:fontRef>
            </p:style>
          </p:cxnSp>
          <p:cxnSp>
            <p:nvCxnSpPr>
              <p:cNvPr id="49" name="肘形连接符 70"/>
              <p:cNvCxnSpPr/>
              <p:nvPr>
                <p:custDataLst>
                  <p:tags r:id="rId11"/>
                </p:custDataLst>
              </p:nvPr>
            </p:nvCxnSpPr>
            <p:spPr>
              <a:xfrm rot="16200000" flipH="1">
                <a:off x="6096000" y="3276093"/>
                <a:ext cx="1041400" cy="1041400"/>
              </a:xfrm>
              <a:prstGeom prst="bentConnector3">
                <a:avLst>
                  <a:gd name="adj1" fmla="val 50000"/>
                </a:avLst>
              </a:prstGeom>
              <a:ln w="28575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rgbClr val="0F6FC6"/>
              </a:lnRef>
              <a:fillRef idx="0">
                <a:srgbClr val="0F6FC6"/>
              </a:fillRef>
              <a:effectRef idx="0">
                <a:srgbClr val="0F6FC6"/>
              </a:effectRef>
              <a:fontRef idx="minor">
                <a:sysClr val="windowText" lastClr="000000"/>
              </a:fontRef>
            </p:style>
          </p:cxnSp>
        </p:grpSp>
        <p:sp>
          <p:nvSpPr>
            <p:cNvPr id="50" name="文本框 49"/>
            <p:cNvSpPr txBox="1"/>
            <p:nvPr/>
          </p:nvSpPr>
          <p:spPr>
            <a:xfrm>
              <a:off x="5486263" y="1892953"/>
              <a:ext cx="472797" cy="5581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合作</a:t>
              </a:r>
              <a:endParaRPr lang="zh-CN" altLang="en-US" sz="1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444732" y="559754"/>
              <a:ext cx="146685" cy="967740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保</a:t>
              </a:r>
              <a:r>
                <a:rPr lang="en-US" altLang="zh-CN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障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002431" y="524333"/>
              <a:ext cx="295275" cy="756920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协</a:t>
              </a:r>
              <a:r>
                <a:rPr lang="en-US" altLang="zh-CN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调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064976" y="3280167"/>
              <a:ext cx="322900" cy="884556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保</a:t>
              </a:r>
              <a:r>
                <a:rPr lang="en-US" altLang="zh-CN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障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444732" y="3318268"/>
              <a:ext cx="228994" cy="1038467"/>
            </a:xfrm>
            <a:prstGeom prst="rect">
              <a:avLst/>
            </a:prstGeom>
            <a:noFill/>
          </p:spPr>
          <p:txBody>
            <a:bodyPr vert="eaVert" wrap="square" rtlCol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转</a:t>
              </a:r>
              <a:r>
                <a:rPr lang="en-US" altLang="zh-CN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化</a:t>
              </a:r>
              <a:endPara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12"/>
              </p:custDataLst>
            </p:nvPr>
          </p:nvSpPr>
          <p:spPr>
            <a:xfrm>
              <a:off x="2139316" y="4533855"/>
              <a:ext cx="1772920" cy="520669"/>
            </a:xfrm>
            <a:prstGeom prst="rect">
              <a:avLst/>
            </a:prstGeom>
            <a:solidFill>
              <a:srgbClr val="F7B092"/>
            </a:solidFill>
            <a:ln w="19050">
              <a:solidFill>
                <a:srgbClr val="F7B092"/>
              </a:solidFill>
            </a:ln>
          </p:spPr>
          <p:style>
            <a:lnRef idx="2">
              <a:sysClr val="window" lastClr="FFFFFF">
                <a:hueOff val="0"/>
                <a:satOff val="0"/>
                <a:lumOff val="0"/>
                <a:alphaOff val="0"/>
              </a:sysClr>
            </a:lnRef>
            <a:fillRef idx="1">
              <a:srgbClr val="1F74AD">
                <a:hueOff val="0"/>
                <a:satOff val="0"/>
                <a:lumOff val="0"/>
                <a:alphaOff val="0"/>
              </a:srgbClr>
            </a:fillRef>
            <a:effectRef idx="0">
              <a:srgbClr val="1F74AD">
                <a:hueOff val="0"/>
                <a:satOff val="0"/>
                <a:lumOff val="0"/>
                <a:alphaOff val="0"/>
              </a:srgbClr>
            </a:effectRef>
            <a:fontRef idx="minor">
              <a:sysClr val="window" lastClr="FFFFFF"/>
            </a:fontRef>
          </p:style>
          <p:txBody>
            <a:bodyPr spcFirstLastPara="0" vert="horz" wrap="square" lIns="60354" tIns="60354" rIns="60354" bIns="60354" numCol="1" spcCol="1270" anchor="ctr" anchorCtr="0">
              <a:noAutofit/>
            </a:bodyPr>
            <a:lstStyle/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产学研实践基地</a:t>
              </a:r>
              <a:endPara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6" name="矩形 55"/>
            <p:cNvSpPr/>
            <p:nvPr>
              <p:custDataLst>
                <p:tags r:id="rId13"/>
              </p:custDataLst>
            </p:nvPr>
          </p:nvSpPr>
          <p:spPr>
            <a:xfrm>
              <a:off x="4119245" y="4530726"/>
              <a:ext cx="1413511" cy="527124"/>
            </a:xfrm>
            <a:prstGeom prst="rect">
              <a:avLst/>
            </a:prstGeom>
            <a:solidFill>
              <a:srgbClr val="6EADD0"/>
            </a:solidFill>
            <a:ln w="19050">
              <a:solidFill>
                <a:srgbClr val="6EADD0"/>
              </a:solidFill>
            </a:ln>
          </p:spPr>
          <p:style>
            <a:lnRef idx="2">
              <a:sysClr val="window" lastClr="FFFFFF">
                <a:hueOff val="0"/>
                <a:satOff val="0"/>
                <a:lumOff val="0"/>
                <a:alphaOff val="0"/>
              </a:sysClr>
            </a:lnRef>
            <a:fillRef idx="1">
              <a:srgbClr val="1F74AD">
                <a:hueOff val="0"/>
                <a:satOff val="0"/>
                <a:lumOff val="0"/>
                <a:alphaOff val="0"/>
              </a:srgbClr>
            </a:fillRef>
            <a:effectRef idx="0">
              <a:srgbClr val="1F74AD">
                <a:hueOff val="0"/>
                <a:satOff val="0"/>
                <a:lumOff val="0"/>
                <a:alphaOff val="0"/>
              </a:srgbClr>
            </a:effectRef>
            <a:fontRef idx="minor">
              <a:sysClr val="window" lastClr="FFFFFF"/>
            </a:fontRef>
          </p:style>
          <p:txBody>
            <a:bodyPr spcFirstLastPara="0" vert="horz" wrap="square" lIns="60354" tIns="60354" rIns="60354" bIns="60354" numCol="1" spcCol="1270" anchor="ctr" anchorCtr="0">
              <a:noAutofit/>
            </a:bodyPr>
            <a:lstStyle/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人才需求</a:t>
              </a:r>
              <a:endPara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>
              <p:custDataLst>
                <p:tags r:id="rId14"/>
              </p:custDataLst>
            </p:nvPr>
          </p:nvSpPr>
          <p:spPr>
            <a:xfrm>
              <a:off x="5739763" y="4545967"/>
              <a:ext cx="2001520" cy="514215"/>
            </a:xfrm>
            <a:prstGeom prst="rect">
              <a:avLst/>
            </a:prstGeom>
            <a:solidFill>
              <a:srgbClr val="F7B092"/>
            </a:solidFill>
            <a:ln w="19050">
              <a:solidFill>
                <a:srgbClr val="F7B092"/>
              </a:solidFill>
            </a:ln>
          </p:spPr>
          <p:style>
            <a:lnRef idx="2">
              <a:sysClr val="window" lastClr="FFFFFF">
                <a:hueOff val="0"/>
                <a:satOff val="0"/>
                <a:lumOff val="0"/>
                <a:alphaOff val="0"/>
              </a:sysClr>
            </a:lnRef>
            <a:fillRef idx="1">
              <a:srgbClr val="1F74AD">
                <a:hueOff val="0"/>
                <a:satOff val="0"/>
                <a:lumOff val="0"/>
                <a:alphaOff val="0"/>
              </a:srgbClr>
            </a:fillRef>
            <a:effectRef idx="0">
              <a:srgbClr val="1F74AD">
                <a:hueOff val="0"/>
                <a:satOff val="0"/>
                <a:lumOff val="0"/>
                <a:alphaOff val="0"/>
              </a:srgbClr>
            </a:effectRef>
            <a:fontRef idx="minor">
              <a:sysClr val="window" lastClr="FFFFFF"/>
            </a:fontRef>
          </p:style>
          <p:txBody>
            <a:bodyPr spcFirstLastPara="0" vert="horz" wrap="square" lIns="60354" tIns="60354" rIns="60354" bIns="60354" numCol="1" spcCol="1270" anchor="ctr" anchorCtr="0">
              <a:noAutofit/>
            </a:bodyPr>
            <a:lstStyle/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技能人才培训基地</a:t>
              </a:r>
              <a:endPara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8" name="矩形 57"/>
            <p:cNvSpPr/>
            <p:nvPr>
              <p:custDataLst>
                <p:tags r:id="rId15"/>
              </p:custDataLst>
            </p:nvPr>
          </p:nvSpPr>
          <p:spPr>
            <a:xfrm>
              <a:off x="7925434" y="4556521"/>
              <a:ext cx="1413511" cy="514215"/>
            </a:xfrm>
            <a:prstGeom prst="rect">
              <a:avLst/>
            </a:prstGeom>
            <a:solidFill>
              <a:srgbClr val="6EADD0"/>
            </a:solidFill>
            <a:ln w="19050">
              <a:solidFill>
                <a:srgbClr val="6EADD0"/>
              </a:solidFill>
            </a:ln>
          </p:spPr>
          <p:style>
            <a:lnRef idx="2">
              <a:sysClr val="window" lastClr="FFFFFF">
                <a:hueOff val="0"/>
                <a:satOff val="0"/>
                <a:lumOff val="0"/>
                <a:alphaOff val="0"/>
              </a:sysClr>
            </a:lnRef>
            <a:fillRef idx="1">
              <a:srgbClr val="1F74AD">
                <a:hueOff val="0"/>
                <a:satOff val="0"/>
                <a:lumOff val="0"/>
                <a:alphaOff val="0"/>
              </a:srgbClr>
            </a:fillRef>
            <a:effectRef idx="0">
              <a:srgbClr val="1F74AD">
                <a:hueOff val="0"/>
                <a:satOff val="0"/>
                <a:lumOff val="0"/>
                <a:alphaOff val="0"/>
              </a:srgbClr>
            </a:effectRef>
            <a:fontRef idx="minor">
              <a:sysClr val="window" lastClr="FFFFFF"/>
            </a:fontRef>
          </p:style>
          <p:txBody>
            <a:bodyPr spcFirstLastPara="0" vert="horz" wrap="square" lIns="60354" tIns="60354" rIns="60354" bIns="60354" numCol="1" spcCol="1270" anchor="ctr" anchorCtr="0">
              <a:noAutofit/>
            </a:bodyPr>
            <a:lstStyle/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人才输出</a:t>
              </a:r>
              <a:endPara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9" name="圆角矩形 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8066578" y="547571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F6B293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实训需求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0" name="圆角矩形 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8059910" y="1420505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F6B293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员工培训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1" name="圆角矩形 7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8059910" y="2421356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F6B293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人才需求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2" name="圆角矩形 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090739" y="3463744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F6B293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科研应用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3" name="圆角矩形 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964947" y="3421055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B7D7E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考核评价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4" name="圆角矩形 7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964947" y="2421357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B7D7E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师资队伍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5" name="圆角矩形 7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954905" y="1421660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B7D7E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专业建设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6" name="圆角矩形 7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970875" y="472215"/>
              <a:ext cx="1366982" cy="542298"/>
            </a:xfrm>
            <a:prstGeom prst="roundRect">
              <a:avLst>
                <a:gd name="adj" fmla="val 16667"/>
              </a:avLst>
            </a:prstGeom>
            <a:solidFill>
              <a:srgbClr val="B7D7E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algn="ctr" defTabSz="25774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培养目标</a:t>
              </a:r>
              <a:endParaRPr lang="zh-CN" altLang="en-US" sz="1400" dirty="0">
                <a:solidFill>
                  <a:srgbClr val="FFFFFF"/>
                </a:solidFill>
                <a:ea typeface="等线" panose="02010600030101010101" charset="-122"/>
              </a:endParaRPr>
            </a:p>
          </p:txBody>
        </p:sp>
        <p:sp>
          <p:nvSpPr>
            <p:cNvPr id="67" name="圆角矩形 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4946015" y="-128344"/>
              <a:ext cx="1652271" cy="504264"/>
            </a:xfrm>
            <a:prstGeom prst="roundRect">
              <a:avLst>
                <a:gd name="adj" fmla="val 16667"/>
              </a:avLst>
            </a:prstGeom>
            <a:solidFill>
              <a:srgbClr val="DC6D57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Arial" panose="020B0604020202020204" pitchFamily="34" charset="0"/>
                </a:rPr>
                <a:t>行业协会</a:t>
              </a:r>
              <a:endParaRPr lang="zh-CN" altLang="en-US" sz="1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006917" y="4368168"/>
              <a:ext cx="7465694" cy="884556"/>
            </a:xfrm>
            <a:prstGeom prst="rect">
              <a:avLst/>
            </a:prstGeom>
            <a:noFill/>
            <a:ln w="28575" cmpd="sng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下箭头 135"/>
            <p:cNvSpPr/>
            <p:nvPr/>
          </p:nvSpPr>
          <p:spPr>
            <a:xfrm>
              <a:off x="5704523" y="5363150"/>
              <a:ext cx="196850" cy="578485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7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519805" y="6124332"/>
              <a:ext cx="2095500" cy="620343"/>
            </a:xfrm>
            <a:prstGeom prst="roundRect">
              <a:avLst>
                <a:gd name="adj" fmla="val 16667"/>
              </a:avLst>
            </a:prstGeom>
            <a:solidFill>
              <a:srgbClr val="DC6D57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Arial" panose="020B0604020202020204" pitchFamily="34" charset="0"/>
                </a:rPr>
                <a:t>企业间共同需求</a:t>
              </a:r>
              <a:endParaRPr lang="zh-CN" altLang="en-US" sz="1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321885" y="6032714"/>
              <a:ext cx="5068394" cy="800684"/>
            </a:xfrm>
            <a:prstGeom prst="rect">
              <a:avLst/>
            </a:prstGeom>
            <a:noFill/>
            <a:ln w="28575" cmpd="sng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下箭头 140"/>
            <p:cNvSpPr/>
            <p:nvPr/>
          </p:nvSpPr>
          <p:spPr>
            <a:xfrm>
              <a:off x="5673725" y="3361057"/>
              <a:ext cx="295275" cy="835025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下箭头 142"/>
            <p:cNvSpPr/>
            <p:nvPr/>
          </p:nvSpPr>
          <p:spPr>
            <a:xfrm>
              <a:off x="5655311" y="573406"/>
              <a:ext cx="295275" cy="835025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081236" y="6124332"/>
              <a:ext cx="2095500" cy="620343"/>
            </a:xfrm>
            <a:prstGeom prst="roundRect">
              <a:avLst>
                <a:gd name="adj" fmla="val 16667"/>
              </a:avLst>
            </a:prstGeom>
            <a:solidFill>
              <a:srgbClr val="DC6D57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libri" panose="020F050202020403020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Arial" panose="020B0604020202020204" pitchFamily="34" charset="0"/>
                </a:rPr>
                <a:t>企业间个性需求</a:t>
              </a:r>
              <a:endParaRPr lang="zh-CN" altLang="en-US" sz="1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093159" y="4179632"/>
            <a:ext cx="257964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2010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年前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国际设计思潮引入国内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20354" y="688509"/>
            <a:ext cx="0" cy="5185784"/>
          </a:xfrm>
          <a:prstGeom prst="line">
            <a:avLst/>
          </a:prstGeom>
          <a:ln w="31750">
            <a:solidFill>
              <a:srgbClr val="76717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978010" y="4319781"/>
            <a:ext cx="2579641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2010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年后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国内本土设计思潮兴起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4173" y="2821904"/>
            <a:ext cx="5104712" cy="931987"/>
            <a:chOff x="744173" y="2821904"/>
            <a:chExt cx="5104712" cy="931987"/>
          </a:xfrm>
        </p:grpSpPr>
        <p:sp>
          <p:nvSpPr>
            <p:cNvPr id="57" name="椭圆 56"/>
            <p:cNvSpPr/>
            <p:nvPr/>
          </p:nvSpPr>
          <p:spPr>
            <a:xfrm>
              <a:off x="4916899" y="2821905"/>
              <a:ext cx="931986" cy="931986"/>
            </a:xfrm>
            <a:prstGeom prst="ellipse">
              <a:avLst/>
            </a:prstGeom>
            <a:solidFill>
              <a:srgbClr val="F2F2F2"/>
            </a:solidFill>
            <a:ln w="28575">
              <a:solidFill>
                <a:srgbClr val="76717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中国制造</a:t>
              </a:r>
              <a:endPara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44173" y="2821904"/>
              <a:ext cx="931986" cy="931986"/>
            </a:xfrm>
            <a:prstGeom prst="ellipse">
              <a:avLst/>
            </a:prstGeom>
            <a:solidFill>
              <a:srgbClr val="F2F2F2"/>
            </a:solidFill>
            <a:ln w="28575">
              <a:solidFill>
                <a:srgbClr val="76717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国际设计</a:t>
              </a:r>
              <a:endPara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820605" y="2821904"/>
              <a:ext cx="931986" cy="931986"/>
            </a:xfrm>
            <a:prstGeom prst="ellipse">
              <a:avLst/>
            </a:prstGeom>
            <a:solidFill>
              <a:srgbClr val="DC6D57"/>
            </a:solidFill>
            <a:ln>
              <a:solidFill>
                <a:srgbClr val="F2F2F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设计杂志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68058" y="2930948"/>
              <a:ext cx="965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国际设计思潮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828428" y="2930948"/>
              <a:ext cx="965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国外优秀设计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1" name="右箭头 50"/>
            <p:cNvSpPr/>
            <p:nvPr/>
          </p:nvSpPr>
          <p:spPr>
            <a:xfrm>
              <a:off x="1934411" y="3167663"/>
              <a:ext cx="703055" cy="341321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2" name="右箭头 51"/>
            <p:cNvSpPr/>
            <p:nvPr/>
          </p:nvSpPr>
          <p:spPr>
            <a:xfrm>
              <a:off x="3969745" y="3167663"/>
              <a:ext cx="703055" cy="341321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24872" y="2800323"/>
            <a:ext cx="5089790" cy="1212223"/>
            <a:chOff x="6524872" y="2800323"/>
            <a:chExt cx="5089790" cy="1212223"/>
          </a:xfrm>
        </p:grpSpPr>
        <p:sp>
          <p:nvSpPr>
            <p:cNvPr id="60" name="右箭头 59"/>
            <p:cNvSpPr/>
            <p:nvPr/>
          </p:nvSpPr>
          <p:spPr>
            <a:xfrm>
              <a:off x="7692405" y="3082299"/>
              <a:ext cx="703055" cy="199103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0682676" y="2821905"/>
              <a:ext cx="931986" cy="931986"/>
            </a:xfrm>
            <a:prstGeom prst="ellipse">
              <a:avLst/>
            </a:prstGeom>
            <a:solidFill>
              <a:srgbClr val="F2F2F2"/>
            </a:solidFill>
            <a:ln w="28575">
              <a:solidFill>
                <a:srgbClr val="76717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中国设计</a:t>
              </a:r>
              <a:endPara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524872" y="2821906"/>
              <a:ext cx="931986" cy="931986"/>
            </a:xfrm>
            <a:prstGeom prst="ellipse">
              <a:avLst/>
            </a:prstGeom>
            <a:solidFill>
              <a:srgbClr val="F2F2F2"/>
            </a:solidFill>
            <a:ln w="28575">
              <a:solidFill>
                <a:srgbClr val="76717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国际设计</a:t>
              </a:r>
              <a:endPara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8598838" y="2821905"/>
              <a:ext cx="931986" cy="931986"/>
            </a:xfrm>
            <a:prstGeom prst="ellipse">
              <a:avLst/>
            </a:prstGeom>
            <a:solidFill>
              <a:srgbClr val="DC6D57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设计杂志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546292" y="2800324"/>
              <a:ext cx="965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国际设计思潮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606661" y="2800323"/>
              <a:ext cx="9653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国际设计思潮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621175" y="3612434"/>
              <a:ext cx="9653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中国本土</a:t>
              </a:r>
              <a:endPara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设计思潮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560827" y="3612436"/>
              <a:ext cx="9653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中国本土</a:t>
              </a:r>
              <a:endPara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1000" dirty="0">
                  <a:latin typeface="宋体" panose="02010600030101010101" pitchFamily="2" charset="-122"/>
                  <a:ea typeface="宋体" panose="02010600030101010101" pitchFamily="2" charset="-122"/>
                </a:rPr>
                <a:t>设计思潮</a:t>
              </a:r>
              <a:endPara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" name="右箭头 60"/>
            <p:cNvSpPr/>
            <p:nvPr/>
          </p:nvSpPr>
          <p:spPr>
            <a:xfrm rot="10800000">
              <a:off x="7682372" y="3389157"/>
              <a:ext cx="701052" cy="199103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2" name="右箭头 61"/>
            <p:cNvSpPr/>
            <p:nvPr/>
          </p:nvSpPr>
          <p:spPr>
            <a:xfrm>
              <a:off x="9754237" y="3082298"/>
              <a:ext cx="703055" cy="199103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3" name="右箭头 62"/>
            <p:cNvSpPr/>
            <p:nvPr/>
          </p:nvSpPr>
          <p:spPr>
            <a:xfrm rot="10800000">
              <a:off x="9744205" y="3389157"/>
              <a:ext cx="701052" cy="199103"/>
            </a:xfrm>
            <a:prstGeom prst="rightArrow">
              <a:avLst>
                <a:gd name="adj1" fmla="val 32850"/>
                <a:gd name="adj2" fmla="val 512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158898" y="5968540"/>
            <a:ext cx="223118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设计杂志线上线下营销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56867" y="914481"/>
            <a:ext cx="7023035" cy="5029038"/>
            <a:chOff x="3181351" y="354072"/>
            <a:chExt cx="8353425" cy="5981700"/>
          </a:xfrm>
        </p:grpSpPr>
        <p:sp>
          <p:nvSpPr>
            <p:cNvPr id="83" name="泪滴形 82"/>
            <p:cNvSpPr/>
            <p:nvPr/>
          </p:nvSpPr>
          <p:spPr>
            <a:xfrm rot="18883386">
              <a:off x="5495174" y="4368475"/>
              <a:ext cx="1602200" cy="1562867"/>
            </a:xfrm>
            <a:prstGeom prst="teardrop">
              <a:avLst>
                <a:gd name="adj" fmla="val 12196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181351" y="6335772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3181351" y="4366276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181351" y="4992747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3181351" y="5649972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181351" y="914400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181351" y="2908155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181351" y="1592368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3181351" y="2220863"/>
              <a:ext cx="835342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9040610" y="354072"/>
              <a:ext cx="1757878" cy="69555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媒介形式</a:t>
              </a:r>
              <a:endPara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52422" y="354072"/>
              <a:ext cx="1757878" cy="40268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媒介功能</a:t>
              </a:r>
              <a:endPara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7" t="3231" r="81892" b="80323"/>
            <a:stretch>
              <a:fillRect/>
            </a:stretch>
          </p:blipFill>
          <p:spPr>
            <a:xfrm>
              <a:off x="8429625" y="1019176"/>
              <a:ext cx="585788" cy="5334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07" t="34166" r="53404" b="46879"/>
            <a:stretch>
              <a:fillRect/>
            </a:stretch>
          </p:blipFill>
          <p:spPr>
            <a:xfrm>
              <a:off x="7722154" y="1046492"/>
              <a:ext cx="643808" cy="510846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706728" y="1126895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社会化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906"/>
            <a:stretch>
              <a:fillRect/>
            </a:stretch>
          </p:blipFill>
          <p:spPr>
            <a:xfrm>
              <a:off x="7826403" y="1686141"/>
              <a:ext cx="394464" cy="45815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833" y="2344535"/>
              <a:ext cx="552448" cy="5524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0" t="27778" r="13000" b="36806"/>
            <a:stretch>
              <a:fillRect/>
            </a:stretch>
          </p:blipFill>
          <p:spPr>
            <a:xfrm>
              <a:off x="9083710" y="1780564"/>
              <a:ext cx="1141781" cy="29709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835" y="3010172"/>
              <a:ext cx="504823" cy="50482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80" t="17083" r="29064" b="24861"/>
            <a:stretch>
              <a:fillRect/>
            </a:stretch>
          </p:blipFill>
          <p:spPr>
            <a:xfrm>
              <a:off x="9138825" y="1138029"/>
              <a:ext cx="430190" cy="39261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790"/>
            <a:stretch>
              <a:fillRect/>
            </a:stretch>
          </p:blipFill>
          <p:spPr>
            <a:xfrm>
              <a:off x="9035590" y="2412544"/>
              <a:ext cx="626005" cy="42632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706728" y="2458160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内容运营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0610" y="2415883"/>
              <a:ext cx="390259" cy="39025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03" r="14516"/>
            <a:stretch>
              <a:fillRect/>
            </a:stretch>
          </p:blipFill>
          <p:spPr>
            <a:xfrm>
              <a:off x="8455166" y="1702291"/>
              <a:ext cx="501146" cy="43154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0097" y="2396976"/>
              <a:ext cx="425394" cy="422008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2889" y="1757601"/>
              <a:ext cx="790575" cy="315234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3717" y="3104921"/>
              <a:ext cx="1184931" cy="315318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706728" y="3145452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私域流量、电商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84" t="25833" r="35905" b="47508"/>
            <a:stretch>
              <a:fillRect/>
            </a:stretch>
          </p:blipFill>
          <p:spPr>
            <a:xfrm>
              <a:off x="9886431" y="3058827"/>
              <a:ext cx="466458" cy="392142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10672" y="3064380"/>
              <a:ext cx="340683" cy="340683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706728" y="1765898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视频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551653" y="1386435"/>
              <a:ext cx="1750537" cy="2701540"/>
              <a:chOff x="5551652" y="1386435"/>
              <a:chExt cx="1750537" cy="1612242"/>
            </a:xfrm>
          </p:grpSpPr>
          <p:sp>
            <p:nvSpPr>
              <p:cNvPr id="82" name="泪滴形 81"/>
              <p:cNvSpPr/>
              <p:nvPr/>
            </p:nvSpPr>
            <p:spPr>
              <a:xfrm rot="7988239">
                <a:off x="5719656" y="1406101"/>
                <a:ext cx="1602200" cy="1562867"/>
              </a:xfrm>
              <a:prstGeom prst="teardrop">
                <a:avLst>
                  <a:gd name="adj" fmla="val 121962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8" name="泪滴形 77"/>
              <p:cNvSpPr/>
              <p:nvPr/>
            </p:nvSpPr>
            <p:spPr>
              <a:xfrm rot="7988239">
                <a:off x="5531986" y="1416143"/>
                <a:ext cx="1602200" cy="1562867"/>
              </a:xfrm>
              <a:prstGeom prst="teardrop">
                <a:avLst>
                  <a:gd name="adj" fmla="val 12196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007432" y="1811435"/>
                <a:ext cx="722515" cy="58987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线上</a:t>
                </a:r>
                <a:endPara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3181351" y="3670155"/>
              <a:ext cx="83534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3706728" y="3907451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品牌推广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723848" y="4603572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新零售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23848" y="5191644"/>
              <a:ext cx="1757878" cy="32947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新零售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1" name="泪滴形 80"/>
            <p:cNvSpPr/>
            <p:nvPr/>
          </p:nvSpPr>
          <p:spPr>
            <a:xfrm rot="18882102">
              <a:off x="5567591" y="4445305"/>
              <a:ext cx="1602200" cy="1562867"/>
            </a:xfrm>
            <a:prstGeom prst="teardrop">
              <a:avLst>
                <a:gd name="adj" fmla="val 1219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007434" y="4734674"/>
              <a:ext cx="722515" cy="98841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线下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f1a4fcbd-697e-4e91-b17e-dfde28792622}"/>
  <p:tag name="TABLE_ENDDRAG_ORIGIN_RECT" val="819*201"/>
  <p:tag name="TABLE_ENDDRAG_RECT" val="58*178*819*201"/>
</p:tagLst>
</file>

<file path=ppt/tags/tag10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00111_5*q_i*1_3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00111_5*q_i*1_4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00111_5*q_i*1_5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4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00111_5*q_i*1_6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4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00111_5*q_h_i*1_3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200111_5*q_h_i*1_6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4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00111_5*q_h_i*1_1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00111_5*q_h_i*1_5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00111_5*q_h_i*1_4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09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00111_5*q_i*1_3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00111_5*q_i*1_1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00111_5*q_i*1_2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00111_5*q_i*1_4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00111_5*q_i*1_6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4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00111_5*q_i*1_5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PP_MARK_KEY" val="23de2730-72a4-4f8c-8872-0f9cb3c59ce1"/>
  <p:tag name="COMMONDATA" val="eyJoZGlkIjoiNDViNTc5M2ZlMGMwYWFmNzQ3MjM1ZDQ4ZTE2YTBhMzgifQ=="/>
</p:tagLst>
</file>

<file path=ppt/tags/tag12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TEMPLATE_CATEGORY" val="diagram"/>
  <p:tag name="KSO_WM_TEMPLATE_INDEX" val="20184206"/>
  <p:tag name="KSO_WM_UNIT_TYPE" val="m_i"/>
  <p:tag name="KSO_WM_UNIT_INDEX" val="1_1"/>
  <p:tag name="KSO_WM_UNIT_ID" val="diagram20184206_3*m_i*1_1"/>
  <p:tag name="KSO_WM_UNIT_LAYERLEVEL" val="1_1"/>
  <p:tag name="KSO_WM_BEAUTIFY_FLAG" val="#wm#"/>
  <p:tag name="KSO_WM_TAG_VERSION" val="1.0"/>
  <p:tag name="KSO_WM_DIAGRAM_GROUP_CODE" val="m1-1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4_6"/>
  <p:tag name="KSO_WM_UNIT_ID" val="diagram20184206_3*m_h_i*1_4_6"/>
  <p:tag name="KSO_WM_UNIT_LAYERLEVEL" val="1_1_1"/>
  <p:tag name="KSO_WM_BEAUTIFY_FLAG" val="#wm#"/>
  <p:tag name="KSO_WM_TAG_VERSION" val="1.0"/>
  <p:tag name="KSO_WM_DIAGRAM_GROUP_CODE" val="m1-1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5_4"/>
  <p:tag name="KSO_WM_UNIT_ID" val="diagram20184206_3*m_h_i*1_5_4"/>
  <p:tag name="KSO_WM_UNIT_LAYERLEVEL" val="1_1_1"/>
  <p:tag name="KSO_WM_BEAUTIFY_FLAG" val="#wm#"/>
  <p:tag name="KSO_WM_TAG_VERSION" val="1.0"/>
  <p:tag name="KSO_WM_DIAGRAM_GROUP_CODE" val="m1-1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5"/>
  <p:tag name="KSO_WM_UNIT_ID" val="diagram20184206_3*m_h_i*1_1_5"/>
  <p:tag name="KSO_WM_UNIT_LAYERLEVEL" val="1_1_1"/>
  <p:tag name="KSO_WM_BEAUTIFY_FLAG" val="#wm#"/>
  <p:tag name="KSO_WM_TAG_VERSION" val="1.0"/>
  <p:tag name="KSO_WM_DIAGRAM_GROUP_CODE" val="m1-1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2_5"/>
  <p:tag name="KSO_WM_UNIT_ID" val="diagram20184206_3*m_h_i*1_2_5"/>
  <p:tag name="KSO_WM_UNIT_LAYERLEVEL" val="1_1_1"/>
  <p:tag name="KSO_WM_BEAUTIFY_FLAG" val="#wm#"/>
  <p:tag name="KSO_WM_TAG_VERSION" val="1.0"/>
  <p:tag name="KSO_WM_DIAGRAM_GROUP_CODE" val="m1-1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4_7"/>
  <p:tag name="KSO_WM_UNIT_ID" val="diagram20184206_3*m_h_i*1_4_7"/>
  <p:tag name="KSO_WM_UNIT_LAYERLEVEL" val="1_1_1"/>
  <p:tag name="KSO_WM_BEAUTIFY_FLAG" val="#wm#"/>
  <p:tag name="KSO_WM_TAG_VERSION" val="1.0"/>
  <p:tag name="KSO_WM_DIAGRAM_GROUP_CODE" val="m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5_5"/>
  <p:tag name="KSO_WM_UNIT_ID" val="diagram20184206_3*m_h_i*1_5_5"/>
  <p:tag name="KSO_WM_UNIT_LAYERLEVEL" val="1_1_1"/>
  <p:tag name="KSO_WM_BEAUTIFY_FLAG" val="#wm#"/>
  <p:tag name="KSO_WM_TAG_VERSION" val="1.0"/>
  <p:tag name="KSO_WM_DIAGRAM_GROUP_CODE" val="m1-1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6"/>
  <p:tag name="KSO_WM_UNIT_ID" val="diagram20184206_3*m_h_i*1_1_6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2_6"/>
  <p:tag name="KSO_WM_UNIT_ID" val="diagram20184206_3*m_h_i*1_2_6"/>
  <p:tag name="KSO_WM_UNIT_LAYERLEVEL" val="1_1_1"/>
  <p:tag name="KSO_WM_BEAUTIFY_FLAG" val="#wm#"/>
  <p:tag name="KSO_WM_TAG_VERSION" val="1.0"/>
  <p:tag name="KSO_WM_DIAGRAM_GROUP_CODE" val="m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TEMPLATE_CATEGORY" val="diagram"/>
  <p:tag name="KSO_WM_TEMPLATE_INDEX" val="20184206"/>
  <p:tag name="KSO_WM_UNIT_TYPE" val="m_i"/>
  <p:tag name="KSO_WM_UNIT_INDEX" val="1_43"/>
  <p:tag name="KSO_WM_UNIT_ID" val="diagram20184206_3*m_i*1_43"/>
  <p:tag name="KSO_WM_UNIT_LAYERLEVEL" val="1_1"/>
  <p:tag name="KSO_WM_BEAUTIFY_FLAG" val="#wm#"/>
  <p:tag name="KSO_WM_TAG_VERSION" val="1.0"/>
  <p:tag name="KSO_WM_DIAGRAM_GROUP_CODE" val="m1-1"/>
  <p:tag name="KSO_WM_UNIT_TEXT_FILL_FORE_SCHEMECOLOR_INDEX" val="1"/>
  <p:tag name="KSO_WM_UNIT_TEXT_FILL_TYPE" val="1"/>
</p:tagLst>
</file>

<file path=ppt/tags/tag28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1_1"/>
  <p:tag name="KSO_WM_UNIT_ID" val="diagram20184206_3*m_h_f*1_1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29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1_2"/>
  <p:tag name="KSO_WM_UNIT_ID" val="diagram20184206_3*m_h_a*1_1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7"/>
  <p:tag name="KSO_WM_UNIT_TEXT_FILL_TYPE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2_2"/>
  <p:tag name="KSO_WM_UNIT_ID" val="diagram20184206_3*m_h_a*1_2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5"/>
  <p:tag name="KSO_WM_UNIT_TEXT_FILL_TYPE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2_1"/>
  <p:tag name="KSO_WM_UNIT_ID" val="diagram20184206_3*m_h_f*1_2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2_2"/>
  <p:tag name="KSO_WM_UNIT_ID" val="diagram20184206_3*m_h_a*1_2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5"/>
  <p:tag name="KSO_WM_UNIT_TEXT_FILL_TYPE" val="1"/>
</p:tagLst>
</file>

<file path=ppt/tags/tag33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2_1"/>
  <p:tag name="KSO_WM_UNIT_ID" val="diagram20184206_3*m_h_f*1_2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34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2_1"/>
  <p:tag name="KSO_WM_UNIT_ID" val="diagram20184206_3*m_h_f*1_2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35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4_2"/>
  <p:tag name="KSO_WM_UNIT_ID" val="diagram20184206_3*m_h_a*1_4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8"/>
  <p:tag name="KSO_WM_UNIT_TEXT_FILL_TYPE" val="1"/>
</p:tagLst>
</file>

<file path=ppt/tags/tag36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4_1"/>
  <p:tag name="KSO_WM_UNIT_ID" val="diagram20184206_3*m_h_f*1_4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37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4_1"/>
  <p:tag name="KSO_WM_UNIT_ID" val="diagram20184206_3*m_h_f*1_4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38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4_2"/>
  <p:tag name="KSO_WM_UNIT_ID" val="diagram20184206_3*m_h_a*1_4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8"/>
  <p:tag name="KSO_WM_UNIT_TEXT_FILL_TYPE" val="1"/>
</p:tagLst>
</file>

<file path=ppt/tags/tag39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5_2"/>
  <p:tag name="KSO_WM_UNIT_ID" val="diagram20184206_3*m_h_a*1_5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9"/>
  <p:tag name="KSO_WM_UNIT_TEXT_FILL_TYPE" val="1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5_1"/>
  <p:tag name="KSO_WM_UNIT_ID" val="diagram20184206_3*m_h_f*1_5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41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5_2"/>
  <p:tag name="KSO_WM_UNIT_ID" val="diagram20184206_3*m_h_a*1_5_2"/>
  <p:tag name="KSO_WM_UNIT_LAYERLEVEL" val="1_1_1"/>
  <p:tag name="KSO_WM_UNIT_VALUE" val="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内容"/>
  <p:tag name="KSO_WM_UNIT_TEXT_FILL_FORE_SCHEMECOLOR_INDEX" val="9"/>
  <p:tag name="KSO_WM_UNIT_TEXT_FILL_TYPE" val="1"/>
</p:tagLst>
</file>

<file path=ppt/tags/tag42.xml><?xml version="1.0" encoding="utf-8"?>
<p:tagLst xmlns:p="http://schemas.openxmlformats.org/presentationml/2006/main">
  <p:tag name="KSO_WM_TEMPLATE_CATEGORY" val="diagram"/>
  <p:tag name="KSO_WM_TEMPLATE_INDEX" val="20184206"/>
  <p:tag name="KSO_WM_UNIT_TYPE" val="m_h_f"/>
  <p:tag name="KSO_WM_UNIT_INDEX" val="1_5_1"/>
  <p:tag name="KSO_WM_UNIT_ID" val="diagram20184206_3*m_h_f*1_5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点击此处输入标题文本内容"/>
  <p:tag name="KSO_WM_UNIT_TEXT_FILL_FORE_SCHEMECOLOR_INDEX" val="1"/>
  <p:tag name="KSO_WM_UNIT_TEXT_FILL_TYPE" val="1"/>
</p:tagLst>
</file>

<file path=ppt/tags/tag43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3_1"/>
  <p:tag name="KSO_WM_UNIT_ID" val="diagram20184206_3*m_h_a*1_3_1"/>
  <p:tag name="KSO_WM_UNIT_LAYERLEVEL" val="1_1_1"/>
  <p:tag name="KSO_WM_UNIT_VALUE" val="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TEMPLATE_CATEGORY" val="diagram"/>
  <p:tag name="KSO_WM_TEMPLATE_INDEX" val="20184206"/>
  <p:tag name="KSO_WM_UNIT_TYPE" val="m_h_a"/>
  <p:tag name="KSO_WM_UNIT_INDEX" val="1_4_1"/>
  <p:tag name="KSO_WM_UNIT_ID" val="diagram20184206_3*m_h_a*1_4_1"/>
  <p:tag name="KSO_WM_UNIT_LAYERLEVEL" val="1_1_1"/>
  <p:tag name="KSO_WM_UNIT_VALUE" val="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m1-1"/>
  <p:tag name="KSO_WM_UNIT_PRESET_TEXT" val="输入标题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845"/>
  <p:tag name="KSO_WM_UNIT_TYPE" val="n_h_h_a"/>
  <p:tag name="KSO_WM_UNIT_INDEX" val="1_2_1_1"/>
  <p:tag name="KSO_WM_UNIT_ID" val="diagram160845_3*n_h_h_a*1_2_1_1"/>
  <p:tag name="KSO_WM_UNIT_LAYERLEVEL" val="1_1_1_1"/>
  <p:tag name="KSO_WM_UNIT_VALUE" val="24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n1-1"/>
  <p:tag name="KSO_WM_UNIT_TEXT_FILL_FORE_SCHEMECOLOR_INDEX" val="5"/>
  <p:tag name="KSO_WM_UNIT_TEXT_FILL_TYPE" val="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845"/>
  <p:tag name="KSO_WM_UNIT_TYPE" val="n_h_h_a"/>
  <p:tag name="KSO_WM_UNIT_INDEX" val="1_2_2_1"/>
  <p:tag name="KSO_WM_UNIT_ID" val="diagram160845_3*n_h_h_a*1_2_2_1"/>
  <p:tag name="KSO_WM_UNIT_LAYERLEVEL" val="1_1_1_1"/>
  <p:tag name="KSO_WM_UNIT_VALUE" val="24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n1-1"/>
  <p:tag name="KSO_WM_UNIT_TEXT_FILL_FORE_SCHEMECOLOR_INDEX" val="5"/>
  <p:tag name="KSO_WM_UNIT_TEXT_FILL_TYPE" val="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845"/>
  <p:tag name="KSO_WM_UNIT_TYPE" val="n_h_h_a"/>
  <p:tag name="KSO_WM_UNIT_INDEX" val="1_2_3_1"/>
  <p:tag name="KSO_WM_UNIT_ID" val="diagram160845_3*n_h_h_a*1_2_3_1"/>
  <p:tag name="KSO_WM_UNIT_LAYERLEVEL" val="1_1_1_1"/>
  <p:tag name="KSO_WM_UNIT_VALUE" val="24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n1-1"/>
  <p:tag name="KSO_WM_UNIT_TEXT_FILL_FORE_SCHEMECOLOR_INDEX" val="5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824_1*i*3"/>
  <p:tag name="KSO_WM_TEMPLATE_CATEGORY" val="diagram"/>
  <p:tag name="KSO_WM_TEMPLATE_INDEX" val="824"/>
  <p:tag name="KSO_WM_UNIT_INDEX" val="3"/>
</p:tagLst>
</file>

<file path=ppt/tags/tag55.xml><?xml version="1.0" encoding="utf-8"?>
<p:tagLst xmlns:p="http://schemas.openxmlformats.org/presentationml/2006/main">
  <p:tag name="KSO_WM_TEMPLATE_CATEGORY" val="diagram"/>
  <p:tag name="KSO_WM_TEMPLATE_INDEX" val="824"/>
  <p:tag name="KSO_WM_UNIT_TYPE" val="p_h_h_i"/>
  <p:tag name="KSO_WM_UNIT_INDEX" val="1_1_2_1"/>
  <p:tag name="KSO_WM_UNIT_ID" val="diagram824_1*p_h_h_i*1_1_2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56.xml><?xml version="1.0" encoding="utf-8"?>
<p:tagLst xmlns:p="http://schemas.openxmlformats.org/presentationml/2006/main">
  <p:tag name="KSO_WM_TEMPLATE_CATEGORY" val="diagram"/>
  <p:tag name="KSO_WM_TEMPLATE_INDEX" val="824"/>
  <p:tag name="KSO_WM_UNIT_TYPE" val="p_h_h_i"/>
  <p:tag name="KSO_WM_UNIT_INDEX" val="1_1_1_1"/>
  <p:tag name="KSO_WM_UNIT_ID" val="diagram824_1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57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845"/>
  <p:tag name="KSO_WM_UNIT_TYPE" val="n_h_h_g"/>
  <p:tag name="KSO_WM_UNIT_INDEX" val="1_2_1_1"/>
  <p:tag name="KSO_WM_UNIT_ID" val="diagram160845_3*n_h_h_g*1_2_1_1"/>
  <p:tag name="KSO_WM_UNIT_LAYERLEVEL" val="1_1_1_1"/>
  <p:tag name="KSO_WM_UNIT_VALUE" val="16"/>
  <p:tag name="KSO_WM_UNIT_HIGHLIGHT" val="0"/>
  <p:tag name="KSO_WM_UNIT_COMPATIBLE" val="0"/>
  <p:tag name="KSO_WM_UNIT_CLEAR" val="0"/>
  <p:tag name="KSO_WM_UNIT_PRESET_TEXT_INDEX" val="3"/>
  <p:tag name="KSO_WM_UNIT_RELATE_UNITID" val="diagram160845_3*n_h_h_f*1_2_1_1"/>
  <p:tag name="KSO_WM_UNIT_PRESET_TEXT_LEN" val="5"/>
  <p:tag name="KSO_WM_DIAGRAM_GROUP_CODE" val="n1-1"/>
  <p:tag name="KSO_WM_UNIT_FILL_FORE_SCHEMECOLOR_INDEX" val="5"/>
  <p:tag name="KSO_WM_UNIT_FILL_TYPE" val="1"/>
</p:tagLst>
</file>

<file path=ppt/tags/tag59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61.xml><?xml version="1.0" encoding="utf-8"?>
<p:tagLst xmlns:p="http://schemas.openxmlformats.org/presentationml/2006/main">
  <p:tag name="KSO_WM_TEMPLATE_CATEGORY" val="diagram"/>
  <p:tag name="KSO_WM_TEMPLATE_INDEX" val="20170117"/>
  <p:tag name="KSO_WM_UNIT_TYPE" val="n_h_i"/>
  <p:tag name="KSO_WM_UNIT_INDEX" val="1_1_1"/>
  <p:tag name="KSO_WM_UNIT_ID" val="diagram20170117_1*n_h_i*1_1_1"/>
  <p:tag name="KSO_WM_UNIT_LAYERLEVEL" val="1_1_1"/>
  <p:tag name="KSO_WM_BEAUTIFY_FLAG" val="#wm#"/>
  <p:tag name="KSO_WM_TAG_VERSION" val="1.0"/>
  <p:tag name="KSO_WM_DIAGRAM_GROUP_CODE" val="n1-1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TEMPLATE_CATEGORY" val="diagram"/>
  <p:tag name="KSO_WM_TEMPLATE_INDEX" val="20170117"/>
  <p:tag name="KSO_WM_UNIT_TYPE" val="n_h_i"/>
  <p:tag name="KSO_WM_UNIT_INDEX" val="1_2_1"/>
  <p:tag name="KSO_WM_UNIT_ID" val="diagram20170117_1*n_h_i*1_2_1"/>
  <p:tag name="KSO_WM_UNIT_LAYERLEVEL" val="1_1_1"/>
  <p:tag name="KSO_WM_BEAUTIFY_FLAG" val="#wm#"/>
  <p:tag name="KSO_WM_TAG_VERSION" val="1.0"/>
  <p:tag name="KSO_WM_DIAGRAM_GROUP_CODE" val="n1-1"/>
  <p:tag name="KSO_WM_UNIT_FILL_FORE_SCHEMECOLOR_INDEX" val="5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TEMPLATE_CATEGORY" val="diagram"/>
  <p:tag name="KSO_WM_TEMPLATE_INDEX" val="20170117"/>
  <p:tag name="KSO_WM_UNIT_TYPE" val="n_h_a"/>
  <p:tag name="KSO_WM_UNIT_INDEX" val="1_2_1"/>
  <p:tag name="KSO_WM_UNIT_ID" val="diagram20170117_1*n_h_a*1_2_1"/>
  <p:tag name="KSO_WM_UNIT_LAYERLEVEL" val="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TEMPLATE_CATEGORY" val="diagram"/>
  <p:tag name="KSO_WM_TEMPLATE_INDEX" val="20170117"/>
  <p:tag name="KSO_WM_UNIT_TYPE" val="n_h_f"/>
  <p:tag name="KSO_WM_UNIT_INDEX" val="1_1_4"/>
  <p:tag name="KSO_WM_UNIT_ID" val="diagram20170117_1*n_h_f*1_1_4"/>
  <p:tag name="KSO_WM_UNIT_LAYERLEVEL" val="1_1_1"/>
  <p:tag name="KSO_WM_UNIT_VALUE" val="1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"/>
  <p:tag name="KSO_WM_UNIT_FILL_FORE_SCHEMECOLOR_INDEX" val="6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65.xml><?xml version="1.0" encoding="utf-8"?>
<p:tagLst xmlns:p="http://schemas.openxmlformats.org/presentationml/2006/main">
  <p:tag name="KSO_WM_TEMPLATE_CATEGORY" val="diagram"/>
  <p:tag name="KSO_WM_TEMPLATE_INDEX" val="20170117"/>
  <p:tag name="KSO_WM_UNIT_TYPE" val="n_h_f"/>
  <p:tag name="KSO_WM_UNIT_INDEX" val="1_1_3"/>
  <p:tag name="KSO_WM_UNIT_ID" val="diagram20170117_1*n_h_f*1_1_3"/>
  <p:tag name="KSO_WM_UNIT_LAYERLEVEL" val="1_1_1"/>
  <p:tag name="KSO_WM_UNIT_VALUE" val="1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"/>
  <p:tag name="KSO_WM_UNIT_FILL_FORE_SCHEMECOLOR_INDEX" val="7"/>
  <p:tag name="KSO_WM_UNIT_FILL_TYPE" val="1"/>
  <p:tag name="KSO_WM_UNIT_LINE_FORE_SCHEMECOLOR_INDEX" val="8"/>
  <p:tag name="KSO_WM_UNIT_LINE_FILL_TYPE" val="2"/>
  <p:tag name="KSO_WM_UNIT_TEXT_FILL_FORE_SCHEMECOLOR_INDEX" val="14"/>
  <p:tag name="KSO_WM_UNIT_TEXT_FILL_TYPE" val="1"/>
</p:tagLst>
</file>

<file path=ppt/tags/tag66.xml><?xml version="1.0" encoding="utf-8"?>
<p:tagLst xmlns:p="http://schemas.openxmlformats.org/presentationml/2006/main">
  <p:tag name="KSO_WM_TEMPLATE_CATEGORY" val="diagram"/>
  <p:tag name="KSO_WM_TEMPLATE_INDEX" val="20170117"/>
  <p:tag name="KSO_WM_UNIT_TYPE" val="n_h_i"/>
  <p:tag name="KSO_WM_UNIT_INDEX" val="1_1_2"/>
  <p:tag name="KSO_WM_UNIT_ID" val="diagram20170117_1*n_h_i*1_1_2"/>
  <p:tag name="KSO_WM_UNIT_LAYERLEVEL" val="1_1_1"/>
  <p:tag name="KSO_WM_BEAUTIFY_FLAG" val="#wm#"/>
  <p:tag name="KSO_WM_TAG_VERSION" val="1.0"/>
  <p:tag name="KSO_WM_DIAGRAM_GROUP_CODE" val="n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TEMPLATE_CATEGORY" val="diagram"/>
  <p:tag name="KSO_WM_TEMPLATE_INDEX" val="20170117"/>
  <p:tag name="KSO_WM_UNIT_TYPE" val="n_h_a"/>
  <p:tag name="KSO_WM_UNIT_INDEX" val="1_1_1"/>
  <p:tag name="KSO_WM_UNIT_ID" val="diagram20170117_1*n_h_a*1_1_1"/>
  <p:tag name="KSO_WM_UNIT_LAYERLEVEL" val="1_1_1"/>
  <p:tag name="KSO_WM_UNIT_VALUE" val="15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"/>
  <p:tag name="KSO_WM_UNIT_TEXT_FILL_FORE_SCHEMECOLOR_INDEX" val="5"/>
  <p:tag name="KSO_WM_UNIT_TEXT_FILL_TYPE" val="1"/>
</p:tagLst>
</file>

<file path=ppt/tags/tag68.xml><?xml version="1.0" encoding="utf-8"?>
<p:tagLst xmlns:p="http://schemas.openxmlformats.org/presentationml/2006/main">
  <p:tag name="KSO_WM_TEMPLATE_CATEGORY" val="diagram"/>
  <p:tag name="KSO_WM_TEMPLATE_INDEX" val="20170117"/>
  <p:tag name="KSO_WM_UNIT_TYPE" val="n_h_a"/>
  <p:tag name="KSO_WM_UNIT_INDEX" val="1_1_2"/>
  <p:tag name="KSO_WM_UNIT_ID" val="diagram20170117_1*n_h_a*1_1_2"/>
  <p:tag name="KSO_WM_UNIT_LAYERLEVEL" val="1_1_1"/>
  <p:tag name="KSO_WM_UNIT_VALUE" val="15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"/>
  <p:tag name="KSO_WM_UNIT_TEXT_FILL_FORE_SCHEMECOLOR_INDEX" val="5"/>
  <p:tag name="KSO_WM_UNIT_TEXT_FILL_TYPE" val="1"/>
</p:tagLst>
</file>

<file path=ppt/tags/tag69.xml><?xml version="1.0" encoding="utf-8"?>
<p:tagLst xmlns:p="http://schemas.openxmlformats.org/presentationml/2006/main">
  <p:tag name="KSO_WM_TEMPLATE_CATEGORY" val="diagram"/>
  <p:tag name="KSO_WM_TEMPLATE_INDEX" val="20170117"/>
  <p:tag name="KSO_WM_UNIT_TYPE" val="n_h_f"/>
  <p:tag name="KSO_WM_UNIT_INDEX" val="1_1_1"/>
  <p:tag name="KSO_WM_UNIT_ID" val="diagram20170117_1*n_h_f*1_1_1"/>
  <p:tag name="KSO_WM_UNIT_LAYERLEVEL" val="1_1_1"/>
  <p:tag name="KSO_WM_UNIT_VALUE" val="7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TEMPLATE_CATEGORY" val="diagram"/>
  <p:tag name="KSO_WM_TEMPLATE_INDEX" val="20170117"/>
  <p:tag name="KSO_WM_UNIT_TYPE" val="n_h_f"/>
  <p:tag name="KSO_WM_UNIT_INDEX" val="1_1_2"/>
  <p:tag name="KSO_WM_UNIT_ID" val="diagram20170117_1*n_h_f*1_1_2"/>
  <p:tag name="KSO_WM_UNIT_LAYERLEVEL" val="1_1_1"/>
  <p:tag name="KSO_WM_UNIT_VALUE" val="76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n1-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08_1*i*2"/>
  <p:tag name="KSO_WM_TEMPLATE_CATEGORY" val="diagram"/>
  <p:tag name="KSO_WM_TEMPLATE_INDEX" val="160808"/>
  <p:tag name="KSO_WM_UNIT_INDEX" val="2"/>
</p:tagLst>
</file>

<file path=ppt/tags/tag72.xml><?xml version="1.0" encoding="utf-8"?>
<p:tagLst xmlns:p="http://schemas.openxmlformats.org/presentationml/2006/main">
  <p:tag name="KSO_WM_TEMPLATE_CATEGORY" val="diagram"/>
  <p:tag name="KSO_WM_TEMPLATE_INDEX" val="160808"/>
  <p:tag name="KSO_WM_TAG_VERSION" val="1.0"/>
  <p:tag name="KSO_WM_BEAUTIFY_FLAG" val="#wm#"/>
  <p:tag name="KSO_WM_UNIT_TYPE" val="r_t"/>
  <p:tag name="KSO_WM_UNIT_INDEX" val="1_1"/>
  <p:tag name="KSO_WM_UNIT_ID" val="diagram160808_1*r_t*1_1"/>
  <p:tag name="KSO_WM_UNIT_CLEAR" val="1"/>
  <p:tag name="KSO_WM_UNIT_LAYERLEVEL" val="1_1"/>
  <p:tag name="KSO_WM_UNIT_DIAGRAM_CONTRAST_TITLE_CNT" val="2"/>
  <p:tag name="KSO_WM_UNIT_DIAGRAM_DIMENSION_TITLE_CNT" val="4"/>
  <p:tag name="KSO_WM_UNIT_VALUE" val="30"/>
  <p:tag name="KSO_WM_UNIT_HIGHLIGHT" val="0"/>
  <p:tag name="KSO_WM_UNIT_COMPATIBLE" val="0"/>
  <p:tag name="KSO_WM_DIAGRAM_GROUP_CODE" val="r1-1"/>
  <p:tag name="KSO_WM_UNIT_PRESET_TEXT" val="编辑标题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73.xml><?xml version="1.0" encoding="utf-8"?>
<p:tagLst xmlns:p="http://schemas.openxmlformats.org/presentationml/2006/main">
  <p:tag name="KSO_WM_TEMPLATE_CATEGORY" val="diagram"/>
  <p:tag name="KSO_WM_TEMPLATE_INDEX" val="160808"/>
  <p:tag name="KSO_WM_TAG_VERSION" val="1.0"/>
  <p:tag name="KSO_WM_BEAUTIFY_FLAG" val="#wm#"/>
  <p:tag name="KSO_WM_UNIT_TYPE" val="r_t"/>
  <p:tag name="KSO_WM_UNIT_INDEX" val="1_2"/>
  <p:tag name="KSO_WM_UNIT_ID" val="diagram160808_1*r_t*1_2"/>
  <p:tag name="KSO_WM_UNIT_CLEAR" val="1"/>
  <p:tag name="KSO_WM_UNIT_LAYERLEVEL" val="1_1"/>
  <p:tag name="KSO_WM_UNIT_DIAGRAM_CONTRAST_TITLE_CNT" val="2"/>
  <p:tag name="KSO_WM_UNIT_DIAGRAM_DIMENSION_TITLE_CNT" val="4"/>
  <p:tag name="KSO_WM_UNIT_VALUE" val="30"/>
  <p:tag name="KSO_WM_UNIT_HIGHLIGHT" val="0"/>
  <p:tag name="KSO_WM_UNIT_COMPATIBLE" val="0"/>
  <p:tag name="KSO_WM_DIAGRAM_GROUP_CODE" val="r1-1"/>
  <p:tag name="KSO_WM_UNIT_PRESET_TEXT" val="编辑标题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74.xml><?xml version="1.0" encoding="utf-8"?>
<p:tagLst xmlns:p="http://schemas.openxmlformats.org/presentationml/2006/main">
  <p:tag name="KSO_WM_UNIT_SUBTYPE" val="a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p1-1"/>
  <p:tag name="KSO_WM_UNIT_TYPE" val="p_h_h_f"/>
  <p:tag name="KSO_WM_UNIT_INDEX" val="1_1_1_1"/>
  <p:tag name="KSO_WM_UNIT_ID" val="diagram20164522_1*p_h_h_f*1_1_1_1"/>
  <p:tag name="KSO_WM_TEMPLATE_CATEGORY" val="diagram"/>
  <p:tag name="KSO_WM_TEMPLATE_INDEX" val="20164522"/>
  <p:tag name="KSO_WM_UNIT_LAYERLEVEL" val="1_1_1_1"/>
  <p:tag name="KSO_WM_TAG_VERSION" val="1.0"/>
  <p:tag name="KSO_WM_BEAUTIFY_FLAG" val="#wm#"/>
  <p:tag name="KSO_WM_UNIT_PRESET_TEXT" val="添加文本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UNIT_SUBTYPE" val="a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p1-1"/>
  <p:tag name="KSO_WM_UNIT_TYPE" val="p_h_h_f"/>
  <p:tag name="KSO_WM_UNIT_INDEX" val="1_1_1_1"/>
  <p:tag name="KSO_WM_UNIT_ID" val="diagram20164522_1*p_h_h_f*1_1_1_1"/>
  <p:tag name="KSO_WM_TEMPLATE_CATEGORY" val="diagram"/>
  <p:tag name="KSO_WM_TEMPLATE_INDEX" val="20164522"/>
  <p:tag name="KSO_WM_UNIT_LAYERLEVEL" val="1_1_1_1"/>
  <p:tag name="KSO_WM_TAG_VERSION" val="1.0"/>
  <p:tag name="KSO_WM_BEAUTIFY_FLAG" val="#wm#"/>
  <p:tag name="KSO_WM_UNIT_PRESET_TEXT" val="添加文本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824_1*i*3"/>
  <p:tag name="KSO_WM_TEMPLATE_CATEGORY" val="diagram"/>
  <p:tag name="KSO_WM_TEMPLATE_INDEX" val="824"/>
  <p:tag name="KSO_WM_UNIT_INDEX" val="3"/>
</p:tagLst>
</file>

<file path=ppt/tags/tag77.xml><?xml version="1.0" encoding="utf-8"?>
<p:tagLst xmlns:p="http://schemas.openxmlformats.org/presentationml/2006/main">
  <p:tag name="KSO_WM_TEMPLATE_CATEGORY" val="diagram"/>
  <p:tag name="KSO_WM_TEMPLATE_INDEX" val="824"/>
  <p:tag name="KSO_WM_UNIT_TYPE" val="p_h_h_i"/>
  <p:tag name="KSO_WM_UNIT_INDEX" val="1_1_2_1"/>
  <p:tag name="KSO_WM_UNIT_ID" val="diagram824_1*p_h_h_i*1_1_2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78.xml><?xml version="1.0" encoding="utf-8"?>
<p:tagLst xmlns:p="http://schemas.openxmlformats.org/presentationml/2006/main">
  <p:tag name="KSO_WM_TEMPLATE_CATEGORY" val="diagram"/>
  <p:tag name="KSO_WM_TEMPLATE_INDEX" val="824"/>
  <p:tag name="KSO_WM_UNIT_TYPE" val="p_h_h_i"/>
  <p:tag name="KSO_WM_UNIT_INDEX" val="1_1_1_1"/>
  <p:tag name="KSO_WM_UNIT_ID" val="diagram824_1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824_1*i*3"/>
  <p:tag name="KSO_WM_TEMPLATE_CATEGORY" val="diagram"/>
  <p:tag name="KSO_WM_TEMPLATE_INDEX" val="824"/>
  <p:tag name="KSO_WM_UNIT_INDEX" val="3"/>
</p:tagLst>
</file>

<file path=ppt/tags/tag8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TEMPLATE_CATEGORY" val="diagram"/>
  <p:tag name="KSO_WM_TEMPLATE_INDEX" val="824"/>
  <p:tag name="KSO_WM_UNIT_TYPE" val="p_h_h_i"/>
  <p:tag name="KSO_WM_UNIT_INDEX" val="1_1_2_1"/>
  <p:tag name="KSO_WM_UNIT_ID" val="diagram824_1*p_h_h_i*1_1_2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81.xml><?xml version="1.0" encoding="utf-8"?>
<p:tagLst xmlns:p="http://schemas.openxmlformats.org/presentationml/2006/main">
  <p:tag name="KSO_WM_TEMPLATE_CATEGORY" val="diagram"/>
  <p:tag name="KSO_WM_TEMPLATE_INDEX" val="824"/>
  <p:tag name="KSO_WM_UNIT_TYPE" val="p_h_h_i"/>
  <p:tag name="KSO_WM_UNIT_INDEX" val="1_1_1_1"/>
  <p:tag name="KSO_WM_UNIT_ID" val="diagram824_1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p1-1"/>
  <p:tag name="KSO_WM_UNIT_TYPE" val="p_h_h_i"/>
  <p:tag name="KSO_WM_UNIT_INDEX" val="1_1_1_1"/>
  <p:tag name="KSO_WM_UNIT_ID" val="diagram20164522_1*p_h_h_i*1_1_1_1"/>
  <p:tag name="KSO_WM_TEMPLATE_CATEGORY" val="diagram"/>
  <p:tag name="KSO_WM_TEMPLATE_INDEX" val="20164522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p1-1"/>
  <p:tag name="KSO_WM_UNIT_TYPE" val="p_h_h_i"/>
  <p:tag name="KSO_WM_UNIT_INDEX" val="1_1_1_1"/>
  <p:tag name="KSO_WM_UNIT_ID" val="diagram20164522_1*p_h_h_i*1_1_1_1"/>
  <p:tag name="KSO_WM_TEMPLATE_CATEGORY" val="diagram"/>
  <p:tag name="KSO_WM_TEMPLATE_INDEX" val="20164522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p1-1"/>
  <p:tag name="KSO_WM_UNIT_TYPE" val="p_h_h_i"/>
  <p:tag name="KSO_WM_UNIT_INDEX" val="1_1_1_1"/>
  <p:tag name="KSO_WM_UNIT_ID" val="diagram20164522_1*p_h_h_i*1_1_1_1"/>
  <p:tag name="KSO_WM_TEMPLATE_CATEGORY" val="diagram"/>
  <p:tag name="KSO_WM_TEMPLATE_INDEX" val="20164522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p1-1"/>
  <p:tag name="KSO_WM_UNIT_TYPE" val="p_h_h_i"/>
  <p:tag name="KSO_WM_UNIT_INDEX" val="1_1_1_1"/>
  <p:tag name="KSO_WM_UNIT_ID" val="diagram20164522_1*p_h_h_i*1_1_1_1"/>
  <p:tag name="KSO_WM_TEMPLATE_CATEGORY" val="diagram"/>
  <p:tag name="KSO_WM_TEMPLATE_INDEX" val="20164522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86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87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88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89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184206"/>
  <p:tag name="KSO_WM_UNIT_TYPE" val="m_h_i"/>
  <p:tag name="KSO_WM_UNIT_INDEX" val="1_1_1"/>
  <p:tag name="KSO_WM_UNIT_ID" val="diagram20184206_3*m_h_i*1_1_1"/>
  <p:tag name="KSO_WM_UNIT_LAYERLEVEL" val="1_1_1"/>
  <p:tag name="KSO_WM_BEAUTIFY_FLAG" val="#wm#"/>
  <p:tag name="KSO_WM_TAG_VERSION" val="1.0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1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2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3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4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5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6.xml><?xml version="1.0" encoding="utf-8"?>
<p:tagLst xmlns:p="http://schemas.openxmlformats.org/presentationml/2006/main">
  <p:tag name="KSO_WM_TEMPLATE_CATEGORY" val="diagram"/>
  <p:tag name="KSO_WM_TEMPLATE_INDEX" val="20170829"/>
  <p:tag name="KSO_WM_UNIT_TYPE" val="p_h_h_h_i"/>
  <p:tag name="KSO_WM_UNIT_INDEX" val="1_1_1_1_1"/>
  <p:tag name="KSO_WM_UNIT_ID" val="diagram20170829_2*p_h_h_h_i*1_1_1_1_1"/>
  <p:tag name="KSO_WM_UNIT_LAYERLEVEL" val="1_1_1_1_1"/>
  <p:tag name="KSO_WM_BEAUTIFY_FLAG" val="#wm#"/>
  <p:tag name="KSO_WM_TAG_VERSION" val="1.0"/>
  <p:tag name="KSO_WM_DIAGRAM_GROUP_CODE" val="p1-1"/>
  <p:tag name="KSO_WM_UNIT_FILL_FORE_SCHEMECOLOR_INDEX" val="5"/>
  <p:tag name="KSO_WM_UNI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00111_5*q_h_i*1_2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00111_5*q_i*1_1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00111_5*q_i*1_2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6"/>
  <p:tag name="KSO_WM_UNIT_LINE_FILL_TYPE" val="2"/>
  <p:tag name="KSO_WM_UNIT_TEXT_FILL_FORE_SCHEMECOLOR_INDEX" val="15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1611</Words>
  <Application>WPS 演示</Application>
  <PresentationFormat>宽屏</PresentationFormat>
  <Paragraphs>418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等线</vt:lpstr>
      <vt:lpstr>Calibri</vt:lpstr>
      <vt:lpstr>Lato Light</vt:lpstr>
      <vt:lpstr>魂心</vt:lpstr>
      <vt:lpstr>Century Gothic</vt:lpstr>
      <vt:lpstr>Helvetica Neue Light</vt:lpstr>
      <vt:lpstr>MS PGothic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HERRY</dc:creator>
  <cp:lastModifiedBy>86130</cp:lastModifiedBy>
  <cp:revision>548</cp:revision>
  <dcterms:created xsi:type="dcterms:W3CDTF">2021-04-19T08:45:00Z</dcterms:created>
  <dcterms:modified xsi:type="dcterms:W3CDTF">2023-05-12T07:20:49Z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92BCFD9DD3504FEC8CBA5A36FF4FD8C9_12</vt:lpwstr>
  </property>
  <property fmtid="{D5CDD505-2E9C-101B-9397-08002B2CF9AE}" pid="3" name="KSOProductBuildVer">
    <vt:lpwstr>2052-11.1.0.14309</vt:lpwstr>
  </property>
</Properties>
</file>